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58" r:id="rId4"/>
    <p:sldId id="259" r:id="rId5"/>
    <p:sldId id="260" r:id="rId6"/>
    <p:sldId id="261" r:id="rId7"/>
    <p:sldId id="262" r:id="rId8"/>
    <p:sldId id="264" r:id="rId9"/>
    <p:sldId id="263" r:id="rId10"/>
    <p:sldId id="265" r:id="rId11"/>
    <p:sldId id="266" r:id="rId12"/>
    <p:sldId id="268" r:id="rId13"/>
    <p:sldId id="267" r:id="rId14"/>
    <p:sldId id="271" r:id="rId15"/>
    <p:sldId id="274" r:id="rId16"/>
    <p:sldId id="269" r:id="rId17"/>
    <p:sldId id="275" r:id="rId18"/>
    <p:sldId id="273" r:id="rId19"/>
    <p:sldId id="272" r:id="rId20"/>
    <p:sldId id="276" r:id="rId2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82" autoAdjust="0"/>
    <p:restoredTop sz="94660"/>
  </p:normalViewPr>
  <p:slideViewPr>
    <p:cSldViewPr>
      <p:cViewPr varScale="1">
        <p:scale>
          <a:sx n="86" d="100"/>
          <a:sy n="86" d="100"/>
        </p:scale>
        <p:origin x="-808" y="-5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D5109A-05FC-42FB-8E5D-1F1AE7F4ABB9}" type="datetimeFigureOut">
              <a:rPr lang="zh-CN" altLang="en-US" smtClean="0"/>
              <a:t>2017/12/7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C65518-88C3-4F88-9993-CDDAC77DF97F}" type="slidenum">
              <a:rPr lang="zh-CN" altLang="en-US" smtClean="0"/>
              <a:t>‹#›</a:t>
            </a:fld>
            <a:endParaRPr lang="zh-CN" altLang="en-US"/>
          </a:p>
        </p:txBody>
      </p:sp>
    </p:spTree>
    <p:extLst>
      <p:ext uri="{BB962C8B-B14F-4D97-AF65-F5344CB8AC3E}">
        <p14:creationId xmlns:p14="http://schemas.microsoft.com/office/powerpoint/2010/main" val="328063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246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327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846C39-38AE-46A8-B8C7-11F37256FEA4}" type="slidenum">
              <a:rPr lang="zh-CN" altLang="en-US" smtClean="0"/>
              <a:pPr fontAlgn="base">
                <a:spcBef>
                  <a:spcPct val="0"/>
                </a:spcBef>
                <a:spcAft>
                  <a:spcPct val="0"/>
                </a:spcAft>
                <a:defRPr/>
              </a:pPr>
              <a:t>1</a:t>
            </a:fld>
            <a:endParaRPr lang="zh-CN" altLang="en-US" smtClean="0"/>
          </a:p>
        </p:txBody>
      </p:sp>
    </p:spTree>
    <p:extLst>
      <p:ext uri="{BB962C8B-B14F-4D97-AF65-F5344CB8AC3E}">
        <p14:creationId xmlns:p14="http://schemas.microsoft.com/office/powerpoint/2010/main" val="893626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7388"/>
            <a:ext cx="6096000" cy="3429000"/>
          </a:xfrm>
        </p:spPr>
      </p:sp>
      <p:sp>
        <p:nvSpPr>
          <p:cNvPr id="3" name="Notes Placeholder 2"/>
          <p:cNvSpPr>
            <a:spLocks noGrp="1"/>
          </p:cNvSpPr>
          <p:nvPr>
            <p:ph type="body" idx="1"/>
          </p:nvPr>
        </p:nvSpPr>
        <p:spPr/>
        <p:txBody>
          <a:bodyPr/>
          <a:lstStyle/>
          <a:p>
            <a:endParaRPr lang="zh-CN" alt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F0EF2F4F-361A-459D-8424-3E83449093FC}" type="slidenum">
              <a:rPr lang="zh-CN" altLang="en-US" smtClean="0">
                <a:solidFill>
                  <a:prstClr val="black"/>
                </a:solidFill>
              </a:rPr>
              <a:pPr>
                <a:defRPr/>
              </a:pPr>
              <a:t>2</a:t>
            </a:fld>
            <a:endParaRPr lang="zh-CN" altLang="en-US">
              <a:solidFill>
                <a:prstClr val="black"/>
              </a:solidFill>
            </a:endParaRPr>
          </a:p>
        </p:txBody>
      </p:sp>
    </p:spTree>
    <p:extLst>
      <p:ext uri="{BB962C8B-B14F-4D97-AF65-F5344CB8AC3E}">
        <p14:creationId xmlns:p14="http://schemas.microsoft.com/office/powerpoint/2010/main" val="195044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C65518-88C3-4F88-9993-CDDAC77DF97F}" type="slidenum">
              <a:rPr lang="zh-CN" altLang="en-US" smtClean="0"/>
              <a:t>9</a:t>
            </a:fld>
            <a:endParaRPr lang="zh-CN" altLang="en-US"/>
          </a:p>
        </p:txBody>
      </p:sp>
    </p:spTree>
    <p:extLst>
      <p:ext uri="{BB962C8B-B14F-4D97-AF65-F5344CB8AC3E}">
        <p14:creationId xmlns:p14="http://schemas.microsoft.com/office/powerpoint/2010/main" val="1897813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2"/>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4"/>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DB6A45AA-95E1-4C7E-94DD-DE4F569E6D90}" type="datetimeFigureOut">
              <a:rPr lang="zh-CN" altLang="en-US">
                <a:solidFill>
                  <a:prstClr val="black">
                    <a:tint val="75000"/>
                  </a:prstClr>
                </a:solidFill>
              </a:rPr>
              <a:pPr>
                <a:defRPr/>
              </a:pPr>
              <a:t>2017/12/7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75F32A32-0BCC-4307-AFA4-1AF0D2763FBD}"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86795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D78C920-A6E7-4D07-AE2F-C266BE9D9B86}" type="datetimeFigureOut">
              <a:rPr lang="zh-CN" altLang="en-US">
                <a:solidFill>
                  <a:prstClr val="black">
                    <a:tint val="75000"/>
                  </a:prstClr>
                </a:solidFill>
              </a:rPr>
              <a:pPr>
                <a:defRPr/>
              </a:pPr>
              <a:t>2017/12/7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811D9E42-18AF-4264-9984-5D7F8E0404A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00636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D8379DA-03F3-47B2-8E91-D9403EBC9482}" type="datetimeFigureOut">
              <a:rPr lang="zh-CN" altLang="en-US">
                <a:solidFill>
                  <a:prstClr val="black">
                    <a:tint val="75000"/>
                  </a:prstClr>
                </a:solidFill>
              </a:rPr>
              <a:pPr>
                <a:defRPr/>
              </a:pPr>
              <a:t>2017/12/7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84AEC354-6896-4574-ABF8-4C6A4538D01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64026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2A7D34BE-9478-4422-AB49-3930167DD617}" type="datetimeFigureOut">
              <a:rPr lang="zh-CN" altLang="en-US">
                <a:solidFill>
                  <a:prstClr val="black">
                    <a:tint val="75000"/>
                  </a:prstClr>
                </a:solidFill>
              </a:rPr>
              <a:pPr>
                <a:defRPr/>
              </a:pPr>
              <a:t>2017/12/7</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AA09A0F4-E4BC-40CB-8495-AD00329B017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99882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24862E5-6A7D-4A10-97D0-EF75BC79CEFE}" type="datetimeFigureOut">
              <a:rPr lang="zh-CN" altLang="en-US">
                <a:solidFill>
                  <a:prstClr val="black">
                    <a:tint val="75000"/>
                  </a:prstClr>
                </a:solidFill>
              </a:rPr>
              <a:pPr>
                <a:defRPr/>
              </a:pPr>
              <a:t>2017/12/7</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D1A3B5EF-4841-4553-9BD0-9786FA361872}"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198037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3145CFDC-1D2A-4A08-B2EF-B6A2D0211FC6}" type="datetimeFigureOut">
              <a:rPr lang="zh-CN" altLang="en-US">
                <a:solidFill>
                  <a:prstClr val="black">
                    <a:tint val="75000"/>
                  </a:prstClr>
                </a:solidFill>
              </a:rPr>
              <a:pPr>
                <a:defRPr/>
              </a:pPr>
              <a:t>2017/12/7</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4EAD9647-6B1B-45E2-9356-E954CA1BE7A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509552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75DAA32-FA6C-47BD-AB2E-4FF4B54E51C7}" type="datetimeFigureOut">
              <a:rPr lang="zh-CN" altLang="en-US">
                <a:solidFill>
                  <a:prstClr val="black">
                    <a:tint val="75000"/>
                  </a:prstClr>
                </a:solidFill>
              </a:rPr>
              <a:pPr>
                <a:defRPr/>
              </a:pPr>
              <a:t>2017/12/7</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3E72341E-2770-4E4B-9A19-DF88AB113F8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115359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2AF841B-5971-4C8E-992E-2F17213C588A}" type="datetimeFigureOut">
              <a:rPr lang="zh-CN" altLang="en-US">
                <a:solidFill>
                  <a:prstClr val="black">
                    <a:tint val="75000"/>
                  </a:prstClr>
                </a:solidFill>
              </a:rPr>
              <a:pPr>
                <a:defRPr/>
              </a:pPr>
              <a:t>2017/12/7</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A3563255-E32E-4376-8F13-A0F64622BD2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89889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9AE1471-3B5A-4733-8857-9D0D9B9CFB1D}" type="datetimeFigureOut">
              <a:rPr lang="zh-CN" altLang="en-US">
                <a:solidFill>
                  <a:prstClr val="black">
                    <a:tint val="75000"/>
                  </a:prstClr>
                </a:solidFill>
              </a:rPr>
              <a:pPr>
                <a:defRPr/>
              </a:pPr>
              <a:t>2017/12/7</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D96D67B-0125-473B-BA2D-A046E5C2075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29674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23F6D89-6A50-4334-B79A-AB541CEAE1FB}" type="datetimeFigureOut">
              <a:rPr lang="zh-CN" altLang="en-US">
                <a:solidFill>
                  <a:prstClr val="black">
                    <a:tint val="75000"/>
                  </a:prstClr>
                </a:solidFill>
              </a:rPr>
              <a:pPr>
                <a:defRPr/>
              </a:pPr>
              <a:t>2017/12/7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7B990382-E4A9-4F9A-B8FC-5DCE4DAC8BF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383035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EBA2584-E243-4767-AE56-DD5E98D388DD}" type="datetimeFigureOut">
              <a:rPr lang="zh-CN" altLang="en-US">
                <a:solidFill>
                  <a:prstClr val="black">
                    <a:tint val="75000"/>
                  </a:prstClr>
                </a:solidFill>
              </a:rPr>
              <a:pPr>
                <a:defRPr/>
              </a:pPr>
              <a:t>2017/12/7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B250CE8-478E-40E8-A64C-03424B7138ED}"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344298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2017/12/7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2017/12/7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2017/12/7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2017/12/7</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4000" r="-14000"/>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FA66875A-8029-4819-AB25-E6BD42153B62}" type="datetimeFigureOut">
              <a:rPr lang="zh-CN" altLang="en-US">
                <a:solidFill>
                  <a:prstClr val="black">
                    <a:tint val="75000"/>
                  </a:prstClr>
                </a:solidFill>
              </a:rPr>
              <a:pPr>
                <a:defRPr/>
              </a:pPr>
              <a:t>2017/12/7</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A20C2DFE-322C-4842-B9D5-4411AEA71E23}"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7508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 Id="rId4" Type="http://schemas.openxmlformats.org/officeDocument/2006/relationships/image" Target="../media/image29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8.xml"/><Relationship Id="rId4" Type="http://schemas.openxmlformats.org/officeDocument/2006/relationships/image" Target="../media/image290.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Users\apple\Desktop\图片1.png"/>
          <p:cNvPicPr>
            <a:picLocks noChangeAspect="1" noChangeArrowheads="1"/>
          </p:cNvPicPr>
          <p:nvPr/>
        </p:nvPicPr>
        <p:blipFill>
          <a:blip r:embed="rId3" cstate="print"/>
          <a:srcRect/>
          <a:stretch>
            <a:fillRect/>
          </a:stretch>
        </p:blipFill>
        <p:spPr bwMode="auto">
          <a:xfrm>
            <a:off x="0" y="0"/>
            <a:ext cx="9144000" cy="5164038"/>
          </a:xfrm>
          <a:prstGeom prst="rect">
            <a:avLst/>
          </a:prstGeom>
          <a:noFill/>
          <a:ln w="9525">
            <a:noFill/>
            <a:miter lim="800000"/>
            <a:headEnd/>
            <a:tailEnd/>
          </a:ln>
        </p:spPr>
      </p:pic>
      <p:sp>
        <p:nvSpPr>
          <p:cNvPr id="6148" name="矩形 2"/>
          <p:cNvSpPr>
            <a:spLocks noChangeArrowheads="1"/>
          </p:cNvSpPr>
          <p:nvPr/>
        </p:nvSpPr>
        <p:spPr bwMode="auto">
          <a:xfrm>
            <a:off x="-36512" y="708976"/>
            <a:ext cx="9215437" cy="2123658"/>
          </a:xfrm>
          <a:prstGeom prst="rect">
            <a:avLst/>
          </a:prstGeom>
          <a:noFill/>
          <a:ln w="9525">
            <a:noFill/>
            <a:miter lim="800000"/>
            <a:headEnd/>
            <a:tailEnd/>
          </a:ln>
        </p:spPr>
        <p:txBody>
          <a:bodyPr>
            <a:spAutoFit/>
          </a:bodyPr>
          <a:lstStyle/>
          <a:p>
            <a:pPr algn="ctr"/>
            <a:r>
              <a:rPr lang="en-US" altLang="zh-CN" sz="4400" dirty="0" smtClean="0">
                <a:solidFill>
                  <a:srgbClr val="FFFF00"/>
                </a:solidFill>
                <a:latin typeface="Times New Roman" pitchFamily="18" charset="0"/>
                <a:ea typeface="黑体" pitchFamily="49" charset="-122"/>
                <a:cs typeface="Times New Roman" pitchFamily="18" charset="0"/>
              </a:rPr>
              <a:t>Impact of SST warming on Tropical Cyclones occurred during 2017 Hurricane Season</a:t>
            </a:r>
          </a:p>
        </p:txBody>
      </p:sp>
      <p:sp>
        <p:nvSpPr>
          <p:cNvPr id="7" name="标题 1"/>
          <p:cNvSpPr txBox="1">
            <a:spLocks/>
          </p:cNvSpPr>
          <p:nvPr/>
        </p:nvSpPr>
        <p:spPr bwMode="auto">
          <a:xfrm>
            <a:off x="251531" y="2841780"/>
            <a:ext cx="8715375" cy="12961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400" b="1" i="0" u="none" strike="noStrike" kern="1200" cap="none" spc="0" normalizeH="0" baseline="0" noProof="0" dirty="0" smtClean="0">
                <a:ln>
                  <a:noFill/>
                </a:ln>
                <a:solidFill>
                  <a:schemeClr val="bg1"/>
                </a:solidFill>
                <a:effectLst/>
                <a:uLnTx/>
                <a:uFillTx/>
                <a:latin typeface="黑体" pitchFamily="49" charset="-122"/>
                <a:ea typeface="黑体" pitchFamily="49" charset="-122"/>
                <a:cs typeface="+mj-cs"/>
              </a:rPr>
              <a:t/>
            </a:r>
            <a:br>
              <a:rPr kumimoji="0" lang="en-US" altLang="zh-CN" sz="4400" b="1" i="0" u="none" strike="noStrike" kern="1200" cap="none" spc="0" normalizeH="0" baseline="0" noProof="0" dirty="0" smtClean="0">
                <a:ln>
                  <a:noFill/>
                </a:ln>
                <a:solidFill>
                  <a:schemeClr val="bg1"/>
                </a:solidFill>
                <a:effectLst/>
                <a:uLnTx/>
                <a:uFillTx/>
                <a:latin typeface="黑体" pitchFamily="49" charset="-122"/>
                <a:ea typeface="黑体" pitchFamily="49" charset="-122"/>
                <a:cs typeface="+mj-cs"/>
              </a:rPr>
            </a:br>
            <a:r>
              <a:rPr kumimoji="0" lang="zh-CN" altLang="en-US" sz="2800" i="0" u="none" strike="noStrike" kern="1200" cap="none" spc="0" normalizeH="0" baseline="0" noProof="0" dirty="0" smtClean="0">
                <a:ln>
                  <a:noFill/>
                </a:ln>
                <a:solidFill>
                  <a:srgbClr val="FFFF00"/>
                </a:solidFill>
                <a:effectLst/>
                <a:uLnTx/>
                <a:uFillTx/>
                <a:latin typeface="Times New Roman" pitchFamily="18" charset="0"/>
                <a:ea typeface="黑体" pitchFamily="49" charset="-122"/>
                <a:cs typeface="Times New Roman" pitchFamily="18" charset="0"/>
              </a:rPr>
              <a:t> </a:t>
            </a:r>
            <a:r>
              <a:rPr lang="en-US" altLang="zh-CN" sz="2800" dirty="0" smtClean="0">
                <a:solidFill>
                  <a:srgbClr val="FFFF00"/>
                </a:solidFill>
                <a:latin typeface="Times New Roman" pitchFamily="18" charset="0"/>
                <a:ea typeface="黑体" pitchFamily="49" charset="-122"/>
                <a:cs typeface="Times New Roman" pitchFamily="18" charset="0"/>
              </a:rPr>
              <a:t>Xingchao (XC) </a:t>
            </a:r>
            <a:r>
              <a:rPr lang="en-US" altLang="zh-CN" sz="2800" dirty="0" smtClean="0">
                <a:solidFill>
                  <a:srgbClr val="FFFF00"/>
                </a:solidFill>
                <a:latin typeface="Times New Roman" pitchFamily="18" charset="0"/>
                <a:ea typeface="黑体" pitchFamily="49" charset="-122"/>
                <a:cs typeface="Times New Roman" pitchFamily="18" charset="0"/>
              </a:rPr>
              <a:t>Chen, Fuqing Zhang</a:t>
            </a:r>
          </a:p>
          <a:p>
            <a:pPr lvl="0" algn="ctr" fontAlgn="base">
              <a:spcBef>
                <a:spcPct val="0"/>
              </a:spcBef>
              <a:spcAft>
                <a:spcPct val="0"/>
              </a:spcAft>
              <a:defRPr/>
            </a:pPr>
            <a:endParaRPr lang="en-US" altLang="zh-CN" sz="2000" baseline="30000" dirty="0" smtClean="0">
              <a:solidFill>
                <a:srgbClr val="FFFF00"/>
              </a:solidFill>
              <a:latin typeface="Times New Roman" pitchFamily="18" charset="0"/>
              <a:ea typeface="黑体" pitchFamily="49" charset="-12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altLang="zh-CN" sz="2800" dirty="0" smtClean="0">
              <a:solidFill>
                <a:srgbClr val="FFFF00"/>
              </a:solidFill>
              <a:latin typeface="Times New Roman" pitchFamily="18" charset="0"/>
              <a:ea typeface="黑体" pitchFamily="49" charset="-122"/>
              <a:cs typeface="Times New Roman" pitchFamily="18" charset="0"/>
            </a:endParaRPr>
          </a:p>
        </p:txBody>
      </p:sp>
      <p:sp>
        <p:nvSpPr>
          <p:cNvPr id="6" name="矩形 2"/>
          <p:cNvSpPr>
            <a:spLocks noChangeArrowheads="1"/>
          </p:cNvSpPr>
          <p:nvPr/>
        </p:nvSpPr>
        <p:spPr bwMode="auto">
          <a:xfrm>
            <a:off x="35507" y="4443958"/>
            <a:ext cx="9215437" cy="523220"/>
          </a:xfrm>
          <a:prstGeom prst="rect">
            <a:avLst/>
          </a:prstGeom>
          <a:noFill/>
          <a:ln w="9525">
            <a:noFill/>
            <a:miter lim="800000"/>
            <a:headEnd/>
            <a:tailEnd/>
          </a:ln>
        </p:spPr>
        <p:txBody>
          <a:bodyPr>
            <a:spAutoFit/>
          </a:bodyPr>
          <a:lstStyle/>
          <a:p>
            <a:pPr algn="ctr"/>
            <a:r>
              <a:rPr lang="en-US" altLang="zh-CN" sz="2800" dirty="0" smtClean="0">
                <a:solidFill>
                  <a:srgbClr val="FFFF00"/>
                </a:solidFill>
                <a:latin typeface="黑体" pitchFamily="49" charset="-122"/>
                <a:ea typeface="黑体" pitchFamily="49" charset="-122"/>
              </a:rPr>
              <a:t>12/08/2017   Group Meeting</a:t>
            </a:r>
          </a:p>
        </p:txBody>
      </p:sp>
    </p:spTree>
    <p:extLst>
      <p:ext uri="{BB962C8B-B14F-4D97-AF65-F5344CB8AC3E}">
        <p14:creationId xmlns:p14="http://schemas.microsoft.com/office/powerpoint/2010/main" val="2960220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7380312" cy="461665"/>
          </a:xfrm>
          <a:prstGeom prst="rect">
            <a:avLst/>
          </a:prstGeom>
        </p:spPr>
        <p:txBody>
          <a:bodyPr wrap="square">
            <a:spAutoFit/>
          </a:bodyPr>
          <a:lstStyle/>
          <a:p>
            <a:r>
              <a:rPr lang="en-US" altLang="zh-CN" sz="2400" b="1" dirty="0" smtClean="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rPr>
              <a:t>3. Results</a:t>
            </a:r>
            <a:endParaRPr lang="en-US" altLang="zh-CN" sz="2400" b="1" dirty="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7750" y="700371"/>
            <a:ext cx="6918626" cy="4319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642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7380312" cy="461665"/>
          </a:xfrm>
          <a:prstGeom prst="rect">
            <a:avLst/>
          </a:prstGeom>
        </p:spPr>
        <p:txBody>
          <a:bodyPr wrap="square">
            <a:spAutoFit/>
          </a:bodyPr>
          <a:lstStyle/>
          <a:p>
            <a:r>
              <a:rPr lang="en-US" altLang="zh-CN" sz="2400" b="1" dirty="0" smtClean="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rPr>
              <a:t>3. Results</a:t>
            </a:r>
            <a:endParaRPr lang="en-US" altLang="zh-CN" sz="2400" b="1" dirty="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60593" y="583256"/>
            <a:ext cx="3239398" cy="215959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3041" y="555726"/>
            <a:ext cx="3239398" cy="215959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60591" y="2860222"/>
            <a:ext cx="3239400" cy="215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148" y="1275606"/>
            <a:ext cx="461665" cy="2808312"/>
          </a:xfrm>
          <a:prstGeom prst="rect">
            <a:avLst/>
          </a:prstGeom>
          <a:noFill/>
        </p:spPr>
        <p:txBody>
          <a:bodyPr vert="eaVert" wrap="square" rtlCol="0">
            <a:spAutoFit/>
          </a:bodyPr>
          <a:lstStyle/>
          <a:p>
            <a:pPr algn="ctr"/>
            <a:r>
              <a:rPr lang="en-US" altLang="zh-CN" b="1" dirty="0" smtClean="0">
                <a:solidFill>
                  <a:srgbClr val="FFFF00"/>
                </a:solidFill>
              </a:rPr>
              <a:t>Minimum Surface Pressure</a:t>
            </a:r>
            <a:endParaRPr lang="zh-CN" altLang="en-US" b="1" dirty="0">
              <a:solidFill>
                <a:srgbClr val="FFFF00"/>
              </a:solidFill>
            </a:endParaRPr>
          </a:p>
        </p:txBody>
      </p:sp>
      <p:sp>
        <p:nvSpPr>
          <p:cNvPr id="4" name="TextBox 3"/>
          <p:cNvSpPr txBox="1"/>
          <p:nvPr/>
        </p:nvSpPr>
        <p:spPr>
          <a:xfrm>
            <a:off x="725959" y="583056"/>
            <a:ext cx="461665" cy="2096706"/>
          </a:xfrm>
          <a:prstGeom prst="rect">
            <a:avLst/>
          </a:prstGeom>
          <a:noFill/>
        </p:spPr>
        <p:txBody>
          <a:bodyPr vert="eaVert" wrap="square" rtlCol="0">
            <a:spAutoFit/>
          </a:bodyPr>
          <a:lstStyle/>
          <a:p>
            <a:pPr algn="ctr"/>
            <a:r>
              <a:rPr lang="en-US" altLang="zh-CN" b="1" dirty="0" smtClean="0">
                <a:solidFill>
                  <a:schemeClr val="bg1"/>
                </a:solidFill>
              </a:rPr>
              <a:t>Franklin</a:t>
            </a:r>
            <a:endParaRPr lang="zh-CN" altLang="en-US" b="1" dirty="0">
              <a:solidFill>
                <a:schemeClr val="bg1"/>
              </a:solidFill>
            </a:endParaRPr>
          </a:p>
        </p:txBody>
      </p:sp>
      <p:sp>
        <p:nvSpPr>
          <p:cNvPr id="8" name="TextBox 7"/>
          <p:cNvSpPr txBox="1"/>
          <p:nvPr/>
        </p:nvSpPr>
        <p:spPr>
          <a:xfrm>
            <a:off x="4716016" y="555526"/>
            <a:ext cx="461665" cy="2096706"/>
          </a:xfrm>
          <a:prstGeom prst="rect">
            <a:avLst/>
          </a:prstGeom>
          <a:noFill/>
        </p:spPr>
        <p:txBody>
          <a:bodyPr vert="eaVert" wrap="square" rtlCol="0">
            <a:spAutoFit/>
          </a:bodyPr>
          <a:lstStyle/>
          <a:p>
            <a:pPr algn="ctr"/>
            <a:r>
              <a:rPr lang="en-US" altLang="zh-CN" b="1" dirty="0" smtClean="0">
                <a:solidFill>
                  <a:schemeClr val="bg1"/>
                </a:solidFill>
              </a:rPr>
              <a:t>Gert</a:t>
            </a:r>
            <a:endParaRPr lang="zh-CN" altLang="en-US" b="1" dirty="0">
              <a:solidFill>
                <a:schemeClr val="bg1"/>
              </a:solidFill>
            </a:endParaRPr>
          </a:p>
        </p:txBody>
      </p:sp>
      <p:sp>
        <p:nvSpPr>
          <p:cNvPr id="9" name="TextBox 8"/>
          <p:cNvSpPr txBox="1"/>
          <p:nvPr/>
        </p:nvSpPr>
        <p:spPr>
          <a:xfrm>
            <a:off x="725958" y="2891669"/>
            <a:ext cx="461665" cy="2096706"/>
          </a:xfrm>
          <a:prstGeom prst="rect">
            <a:avLst/>
          </a:prstGeom>
          <a:noFill/>
        </p:spPr>
        <p:txBody>
          <a:bodyPr vert="eaVert" wrap="square" rtlCol="0">
            <a:spAutoFit/>
          </a:bodyPr>
          <a:lstStyle/>
          <a:p>
            <a:pPr algn="ctr"/>
            <a:r>
              <a:rPr lang="en-US" altLang="zh-CN" b="1" dirty="0" smtClean="0">
                <a:solidFill>
                  <a:schemeClr val="bg1"/>
                </a:solidFill>
              </a:rPr>
              <a:t>Harvey</a:t>
            </a:r>
            <a:endParaRPr lang="zh-CN" altLang="en-US" b="1" dirty="0">
              <a:solidFill>
                <a:schemeClr val="bg1"/>
              </a:solidFill>
            </a:endParaRPr>
          </a:p>
        </p:txBody>
      </p:sp>
      <p:sp>
        <p:nvSpPr>
          <p:cNvPr id="10" name="TextBox 9"/>
          <p:cNvSpPr txBox="1"/>
          <p:nvPr/>
        </p:nvSpPr>
        <p:spPr>
          <a:xfrm>
            <a:off x="4716016" y="2891669"/>
            <a:ext cx="461665" cy="2096706"/>
          </a:xfrm>
          <a:prstGeom prst="rect">
            <a:avLst/>
          </a:prstGeom>
          <a:noFill/>
        </p:spPr>
        <p:txBody>
          <a:bodyPr vert="eaVert" wrap="square" rtlCol="0">
            <a:spAutoFit/>
          </a:bodyPr>
          <a:lstStyle/>
          <a:p>
            <a:pPr algn="ctr"/>
            <a:r>
              <a:rPr lang="en-US" altLang="zh-CN" b="1" dirty="0" smtClean="0">
                <a:solidFill>
                  <a:schemeClr val="bg1"/>
                </a:solidFill>
              </a:rPr>
              <a:t>Irma</a:t>
            </a:r>
            <a:endParaRPr lang="zh-CN" altLang="en-US" b="1" dirty="0">
              <a:solidFill>
                <a:schemeClr val="bg1"/>
              </a:solidFill>
            </a:endParaRPr>
          </a:p>
        </p:txBody>
      </p:sp>
      <p:pic>
        <p:nvPicPr>
          <p:cNvPr id="1026" name="Picture 2" descr="H:\TC_9km\pic\PS_11-Irm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3039" y="2860222"/>
            <a:ext cx="32394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705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7380312" cy="461665"/>
          </a:xfrm>
          <a:prstGeom prst="rect">
            <a:avLst/>
          </a:prstGeom>
        </p:spPr>
        <p:txBody>
          <a:bodyPr wrap="square">
            <a:spAutoFit/>
          </a:bodyPr>
          <a:lstStyle/>
          <a:p>
            <a:r>
              <a:rPr lang="en-US" altLang="zh-CN" sz="2400" b="1" dirty="0" smtClean="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rPr>
              <a:t>3. Results</a:t>
            </a:r>
            <a:endParaRPr lang="en-US" altLang="zh-CN" sz="2400" b="1" dirty="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60593" y="583256"/>
            <a:ext cx="3239399" cy="215959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3041" y="555726"/>
            <a:ext cx="3239399" cy="215959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60591" y="2860222"/>
            <a:ext cx="3239401" cy="215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148" y="1275606"/>
            <a:ext cx="461665" cy="2808312"/>
          </a:xfrm>
          <a:prstGeom prst="rect">
            <a:avLst/>
          </a:prstGeom>
          <a:noFill/>
        </p:spPr>
        <p:txBody>
          <a:bodyPr vert="eaVert" wrap="square" rtlCol="0">
            <a:spAutoFit/>
          </a:bodyPr>
          <a:lstStyle/>
          <a:p>
            <a:pPr algn="ctr"/>
            <a:r>
              <a:rPr lang="en-US" altLang="zh-CN" b="1" dirty="0" smtClean="0">
                <a:solidFill>
                  <a:srgbClr val="FFFF00"/>
                </a:solidFill>
              </a:rPr>
              <a:t>Maximum Surface Wind</a:t>
            </a:r>
            <a:endParaRPr lang="zh-CN" altLang="en-US" b="1" dirty="0">
              <a:solidFill>
                <a:srgbClr val="FFFF00"/>
              </a:solidFill>
            </a:endParaRPr>
          </a:p>
        </p:txBody>
      </p:sp>
      <p:sp>
        <p:nvSpPr>
          <p:cNvPr id="4" name="TextBox 3"/>
          <p:cNvSpPr txBox="1"/>
          <p:nvPr/>
        </p:nvSpPr>
        <p:spPr>
          <a:xfrm>
            <a:off x="725959" y="583056"/>
            <a:ext cx="461665" cy="2096706"/>
          </a:xfrm>
          <a:prstGeom prst="rect">
            <a:avLst/>
          </a:prstGeom>
          <a:noFill/>
        </p:spPr>
        <p:txBody>
          <a:bodyPr vert="eaVert" wrap="square" rtlCol="0">
            <a:spAutoFit/>
          </a:bodyPr>
          <a:lstStyle/>
          <a:p>
            <a:pPr algn="ctr"/>
            <a:r>
              <a:rPr lang="en-US" altLang="zh-CN" b="1" dirty="0" smtClean="0">
                <a:solidFill>
                  <a:schemeClr val="bg1"/>
                </a:solidFill>
              </a:rPr>
              <a:t>Franklin</a:t>
            </a:r>
            <a:endParaRPr lang="zh-CN" altLang="en-US" b="1" dirty="0">
              <a:solidFill>
                <a:schemeClr val="bg1"/>
              </a:solidFill>
            </a:endParaRPr>
          </a:p>
        </p:txBody>
      </p:sp>
      <p:sp>
        <p:nvSpPr>
          <p:cNvPr id="8" name="TextBox 7"/>
          <p:cNvSpPr txBox="1"/>
          <p:nvPr/>
        </p:nvSpPr>
        <p:spPr>
          <a:xfrm>
            <a:off x="4716016" y="555526"/>
            <a:ext cx="461665" cy="2096706"/>
          </a:xfrm>
          <a:prstGeom prst="rect">
            <a:avLst/>
          </a:prstGeom>
          <a:noFill/>
        </p:spPr>
        <p:txBody>
          <a:bodyPr vert="eaVert" wrap="square" rtlCol="0">
            <a:spAutoFit/>
          </a:bodyPr>
          <a:lstStyle/>
          <a:p>
            <a:pPr algn="ctr"/>
            <a:r>
              <a:rPr lang="en-US" altLang="zh-CN" b="1" dirty="0" smtClean="0">
                <a:solidFill>
                  <a:schemeClr val="bg1"/>
                </a:solidFill>
              </a:rPr>
              <a:t>Gert</a:t>
            </a:r>
            <a:endParaRPr lang="zh-CN" altLang="en-US" b="1" dirty="0">
              <a:solidFill>
                <a:schemeClr val="bg1"/>
              </a:solidFill>
            </a:endParaRPr>
          </a:p>
        </p:txBody>
      </p:sp>
      <p:sp>
        <p:nvSpPr>
          <p:cNvPr id="9" name="TextBox 8"/>
          <p:cNvSpPr txBox="1"/>
          <p:nvPr/>
        </p:nvSpPr>
        <p:spPr>
          <a:xfrm>
            <a:off x="725958" y="2891669"/>
            <a:ext cx="461665" cy="2096706"/>
          </a:xfrm>
          <a:prstGeom prst="rect">
            <a:avLst/>
          </a:prstGeom>
          <a:noFill/>
        </p:spPr>
        <p:txBody>
          <a:bodyPr vert="eaVert" wrap="square" rtlCol="0">
            <a:spAutoFit/>
          </a:bodyPr>
          <a:lstStyle/>
          <a:p>
            <a:pPr algn="ctr"/>
            <a:r>
              <a:rPr lang="en-US" altLang="zh-CN" b="1" dirty="0" smtClean="0">
                <a:solidFill>
                  <a:schemeClr val="bg1"/>
                </a:solidFill>
              </a:rPr>
              <a:t>Harvey</a:t>
            </a:r>
            <a:endParaRPr lang="zh-CN" altLang="en-US" b="1" dirty="0">
              <a:solidFill>
                <a:schemeClr val="bg1"/>
              </a:solidFill>
            </a:endParaRPr>
          </a:p>
        </p:txBody>
      </p:sp>
      <p:sp>
        <p:nvSpPr>
          <p:cNvPr id="10" name="TextBox 9"/>
          <p:cNvSpPr txBox="1"/>
          <p:nvPr/>
        </p:nvSpPr>
        <p:spPr>
          <a:xfrm>
            <a:off x="4716016" y="2891669"/>
            <a:ext cx="461665" cy="2096706"/>
          </a:xfrm>
          <a:prstGeom prst="rect">
            <a:avLst/>
          </a:prstGeom>
          <a:noFill/>
        </p:spPr>
        <p:txBody>
          <a:bodyPr vert="eaVert" wrap="square" rtlCol="0">
            <a:spAutoFit/>
          </a:bodyPr>
          <a:lstStyle/>
          <a:p>
            <a:pPr algn="ctr"/>
            <a:r>
              <a:rPr lang="en-US" altLang="zh-CN" b="1" dirty="0" smtClean="0">
                <a:solidFill>
                  <a:schemeClr val="bg1"/>
                </a:solidFill>
              </a:rPr>
              <a:t>Irma</a:t>
            </a:r>
            <a:endParaRPr lang="zh-CN" altLang="en-US" b="1" dirty="0">
              <a:solidFill>
                <a:schemeClr val="bg1"/>
              </a:solidFill>
            </a:endParaRPr>
          </a:p>
        </p:txBody>
      </p:sp>
      <p:pic>
        <p:nvPicPr>
          <p:cNvPr id="2050" name="Picture 2" descr="H:\TC_9km\pic\WIND_11-Irm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3041" y="2852619"/>
            <a:ext cx="3240000" cy="216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489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7380312" cy="461665"/>
          </a:xfrm>
          <a:prstGeom prst="rect">
            <a:avLst/>
          </a:prstGeom>
        </p:spPr>
        <p:txBody>
          <a:bodyPr wrap="square">
            <a:spAutoFit/>
          </a:bodyPr>
          <a:lstStyle/>
          <a:p>
            <a:r>
              <a:rPr lang="en-US" altLang="zh-CN" sz="2400" b="1" dirty="0" smtClean="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rPr>
              <a:t>3. Results</a:t>
            </a:r>
            <a:endParaRPr lang="en-US" altLang="zh-CN" sz="2400" b="1" dirty="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60593" y="583256"/>
            <a:ext cx="3239399" cy="215959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3041" y="555726"/>
            <a:ext cx="3239399" cy="215959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60591" y="2860222"/>
            <a:ext cx="3239401" cy="215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148" y="1275606"/>
            <a:ext cx="461665" cy="2808312"/>
          </a:xfrm>
          <a:prstGeom prst="rect">
            <a:avLst/>
          </a:prstGeom>
          <a:noFill/>
        </p:spPr>
        <p:txBody>
          <a:bodyPr vert="eaVert" wrap="square" rtlCol="0">
            <a:spAutoFit/>
          </a:bodyPr>
          <a:lstStyle/>
          <a:p>
            <a:pPr algn="ctr"/>
            <a:r>
              <a:rPr lang="en-US" altLang="zh-CN" b="1" dirty="0">
                <a:solidFill>
                  <a:srgbClr val="FFFF00"/>
                </a:solidFill>
              </a:rPr>
              <a:t>SST along the storm track  </a:t>
            </a:r>
            <a:endParaRPr lang="zh-CN" altLang="en-US" b="1" dirty="0">
              <a:solidFill>
                <a:srgbClr val="FFFF00"/>
              </a:solidFill>
            </a:endParaRPr>
          </a:p>
        </p:txBody>
      </p:sp>
      <p:sp>
        <p:nvSpPr>
          <p:cNvPr id="4" name="TextBox 3"/>
          <p:cNvSpPr txBox="1"/>
          <p:nvPr/>
        </p:nvSpPr>
        <p:spPr>
          <a:xfrm>
            <a:off x="725959" y="583056"/>
            <a:ext cx="461665" cy="2096706"/>
          </a:xfrm>
          <a:prstGeom prst="rect">
            <a:avLst/>
          </a:prstGeom>
          <a:noFill/>
        </p:spPr>
        <p:txBody>
          <a:bodyPr vert="eaVert" wrap="square" rtlCol="0">
            <a:spAutoFit/>
          </a:bodyPr>
          <a:lstStyle/>
          <a:p>
            <a:pPr algn="ctr"/>
            <a:r>
              <a:rPr lang="en-US" altLang="zh-CN" b="1" dirty="0" smtClean="0">
                <a:solidFill>
                  <a:schemeClr val="bg1"/>
                </a:solidFill>
              </a:rPr>
              <a:t>Franklin</a:t>
            </a:r>
            <a:endParaRPr lang="zh-CN" altLang="en-US" b="1" dirty="0">
              <a:solidFill>
                <a:schemeClr val="bg1"/>
              </a:solidFill>
            </a:endParaRPr>
          </a:p>
        </p:txBody>
      </p:sp>
      <p:sp>
        <p:nvSpPr>
          <p:cNvPr id="8" name="TextBox 7"/>
          <p:cNvSpPr txBox="1"/>
          <p:nvPr/>
        </p:nvSpPr>
        <p:spPr>
          <a:xfrm>
            <a:off x="4716016" y="555526"/>
            <a:ext cx="461665" cy="2096706"/>
          </a:xfrm>
          <a:prstGeom prst="rect">
            <a:avLst/>
          </a:prstGeom>
          <a:noFill/>
        </p:spPr>
        <p:txBody>
          <a:bodyPr vert="eaVert" wrap="square" rtlCol="0">
            <a:spAutoFit/>
          </a:bodyPr>
          <a:lstStyle/>
          <a:p>
            <a:pPr algn="ctr"/>
            <a:r>
              <a:rPr lang="en-US" altLang="zh-CN" b="1" dirty="0" smtClean="0">
                <a:solidFill>
                  <a:schemeClr val="bg1"/>
                </a:solidFill>
              </a:rPr>
              <a:t>Gert</a:t>
            </a:r>
            <a:endParaRPr lang="zh-CN" altLang="en-US" b="1" dirty="0">
              <a:solidFill>
                <a:schemeClr val="bg1"/>
              </a:solidFill>
            </a:endParaRPr>
          </a:p>
        </p:txBody>
      </p:sp>
      <p:sp>
        <p:nvSpPr>
          <p:cNvPr id="9" name="TextBox 8"/>
          <p:cNvSpPr txBox="1"/>
          <p:nvPr/>
        </p:nvSpPr>
        <p:spPr>
          <a:xfrm>
            <a:off x="725958" y="2891669"/>
            <a:ext cx="461665" cy="2096706"/>
          </a:xfrm>
          <a:prstGeom prst="rect">
            <a:avLst/>
          </a:prstGeom>
          <a:noFill/>
        </p:spPr>
        <p:txBody>
          <a:bodyPr vert="eaVert" wrap="square" rtlCol="0">
            <a:spAutoFit/>
          </a:bodyPr>
          <a:lstStyle/>
          <a:p>
            <a:pPr algn="ctr"/>
            <a:r>
              <a:rPr lang="en-US" altLang="zh-CN" b="1" dirty="0" smtClean="0">
                <a:solidFill>
                  <a:schemeClr val="bg1"/>
                </a:solidFill>
              </a:rPr>
              <a:t>Harvey</a:t>
            </a:r>
            <a:endParaRPr lang="zh-CN" altLang="en-US" b="1" dirty="0">
              <a:solidFill>
                <a:schemeClr val="bg1"/>
              </a:solidFill>
            </a:endParaRPr>
          </a:p>
        </p:txBody>
      </p:sp>
      <p:sp>
        <p:nvSpPr>
          <p:cNvPr id="10" name="TextBox 9"/>
          <p:cNvSpPr txBox="1"/>
          <p:nvPr/>
        </p:nvSpPr>
        <p:spPr>
          <a:xfrm>
            <a:off x="4716016" y="2891669"/>
            <a:ext cx="461665" cy="2096706"/>
          </a:xfrm>
          <a:prstGeom prst="rect">
            <a:avLst/>
          </a:prstGeom>
          <a:noFill/>
        </p:spPr>
        <p:txBody>
          <a:bodyPr vert="eaVert" wrap="square" rtlCol="0">
            <a:spAutoFit/>
          </a:bodyPr>
          <a:lstStyle/>
          <a:p>
            <a:pPr algn="ctr"/>
            <a:r>
              <a:rPr lang="en-US" altLang="zh-CN" b="1" dirty="0" smtClean="0">
                <a:solidFill>
                  <a:schemeClr val="bg1"/>
                </a:solidFill>
              </a:rPr>
              <a:t>Irma</a:t>
            </a:r>
            <a:endParaRPr lang="zh-CN" altLang="en-US" b="1" dirty="0">
              <a:solidFill>
                <a:schemeClr val="bg1"/>
              </a:solidFill>
            </a:endParaRPr>
          </a:p>
        </p:txBody>
      </p:sp>
      <p:pic>
        <p:nvPicPr>
          <p:cNvPr id="3074" name="Picture 2" descr="H:\TC_9km\pic\SST_track\11-Irma_Track_SST_600k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1331" y="2859822"/>
            <a:ext cx="32394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436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526" y="1491866"/>
            <a:ext cx="4680000" cy="292172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0" y="0"/>
            <a:ext cx="7380312" cy="461665"/>
          </a:xfrm>
          <a:prstGeom prst="rect">
            <a:avLst/>
          </a:prstGeom>
        </p:spPr>
        <p:txBody>
          <a:bodyPr wrap="square">
            <a:spAutoFit/>
          </a:bodyPr>
          <a:lstStyle/>
          <a:p>
            <a:r>
              <a:rPr lang="en-US" altLang="zh-CN" sz="2400" b="1" dirty="0" smtClean="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rPr>
              <a:t>3. Results</a:t>
            </a:r>
            <a:endParaRPr lang="en-US" altLang="zh-CN" sz="2400" b="1" dirty="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endParaRPr>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27984" y="1491866"/>
            <a:ext cx="4679999" cy="29217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627534"/>
            <a:ext cx="3456384" cy="369332"/>
          </a:xfrm>
          <a:prstGeom prst="rect">
            <a:avLst/>
          </a:prstGeom>
          <a:noFill/>
        </p:spPr>
        <p:txBody>
          <a:bodyPr wrap="square" rtlCol="0">
            <a:spAutoFit/>
          </a:bodyPr>
          <a:lstStyle/>
          <a:p>
            <a:pPr algn="ctr"/>
            <a:r>
              <a:rPr lang="en-US" altLang="zh-CN" b="1" dirty="0" smtClean="0">
                <a:solidFill>
                  <a:schemeClr val="bg1"/>
                </a:solidFill>
              </a:rPr>
              <a:t>Power Dissipation Index (PDI)</a:t>
            </a:r>
            <a:endParaRPr lang="zh-CN" altLang="en-US" b="1" dirty="0">
              <a:solidFill>
                <a:schemeClr val="bg1"/>
              </a:solidFill>
            </a:endParaRPr>
          </a:p>
        </p:txBody>
      </p:sp>
      <mc:AlternateContent xmlns:mc="http://schemas.openxmlformats.org/markup-compatibility/2006" xmlns:a14="http://schemas.microsoft.com/office/drawing/2010/main">
        <mc:Choice Requires="a14">
          <p:sp>
            <p:nvSpPr>
              <p:cNvPr id="4" name="TextBox 3"/>
              <p:cNvSpPr txBox="1"/>
              <p:nvPr/>
            </p:nvSpPr>
            <p:spPr>
              <a:xfrm>
                <a:off x="1115616" y="996866"/>
                <a:ext cx="1988621" cy="443198"/>
              </a:xfrm>
              <a:prstGeom prst="rect">
                <a:avLst/>
              </a:prstGeom>
              <a:noFill/>
            </p:spPr>
            <p:txBody>
              <a:bodyPr wrap="none" rtlCol="0">
                <a:spAutoFit/>
              </a:bodyPr>
              <a:lstStyle/>
              <a:p>
                <a:r>
                  <a:rPr lang="en-US" altLang="zh-CN" b="1" dirty="0" smtClean="0">
                    <a:solidFill>
                      <a:schemeClr val="bg1"/>
                    </a:solidFill>
                  </a:rPr>
                  <a:t>PDI </a:t>
                </a:r>
                <a14:m>
                  <m:oMath xmlns:m="http://schemas.openxmlformats.org/officeDocument/2006/math">
                    <m:r>
                      <a:rPr lang="en-US" altLang="zh-CN" b="1" i="1" smtClean="0">
                        <a:solidFill>
                          <a:schemeClr val="bg1"/>
                        </a:solidFill>
                        <a:latin typeface="Cambria Math"/>
                      </a:rPr>
                      <m:t>= </m:t>
                    </m:r>
                    <m:nary>
                      <m:naryPr>
                        <m:ctrlPr>
                          <a:rPr lang="en-US" altLang="zh-CN" b="1" i="1" smtClean="0">
                            <a:solidFill>
                              <a:schemeClr val="bg1"/>
                            </a:solidFill>
                            <a:latin typeface="Cambria Math"/>
                          </a:rPr>
                        </m:ctrlPr>
                      </m:naryPr>
                      <m:sub>
                        <m:r>
                          <m:rPr>
                            <m:brk m:alnAt="23"/>
                          </m:rPr>
                          <a:rPr lang="en-US" altLang="zh-CN" b="1" i="1" smtClean="0">
                            <a:solidFill>
                              <a:schemeClr val="bg1"/>
                            </a:solidFill>
                            <a:latin typeface="Cambria Math"/>
                          </a:rPr>
                          <m:t>𝟎</m:t>
                        </m:r>
                      </m:sub>
                      <m:sup>
                        <m:r>
                          <a:rPr lang="zh-CN" altLang="en-US" b="1" i="1" smtClean="0">
                            <a:solidFill>
                              <a:schemeClr val="bg1"/>
                            </a:solidFill>
                            <a:latin typeface="Cambria Math"/>
                          </a:rPr>
                          <m:t>𝝉</m:t>
                        </m:r>
                      </m:sup>
                      <m:e>
                        <m:sSubSup>
                          <m:sSubSupPr>
                            <m:ctrlPr>
                              <a:rPr lang="en-US" altLang="zh-CN" b="1" i="1" smtClean="0">
                                <a:solidFill>
                                  <a:schemeClr val="bg1"/>
                                </a:solidFill>
                                <a:latin typeface="Cambria Math"/>
                              </a:rPr>
                            </m:ctrlPr>
                          </m:sSubSupPr>
                          <m:e>
                            <m:sSub>
                              <m:sSubPr>
                                <m:ctrlPr>
                                  <a:rPr lang="en-US" altLang="zh-CN" b="1" i="1" smtClean="0">
                                    <a:solidFill>
                                      <a:schemeClr val="bg1"/>
                                    </a:solidFill>
                                    <a:latin typeface="Cambria Math"/>
                                  </a:rPr>
                                </m:ctrlPr>
                              </m:sSubPr>
                              <m:e>
                                <m:r>
                                  <a:rPr lang="en-US" altLang="zh-CN" b="1" i="1" smtClean="0">
                                    <a:solidFill>
                                      <a:schemeClr val="bg1"/>
                                    </a:solidFill>
                                    <a:latin typeface="Cambria Math"/>
                                  </a:rPr>
                                  <m:t>𝑽</m:t>
                                </m:r>
                              </m:e>
                              <m:sub>
                                <m:r>
                                  <a:rPr lang="en-US" altLang="zh-CN" b="1" i="1" smtClean="0">
                                    <a:solidFill>
                                      <a:schemeClr val="bg1"/>
                                    </a:solidFill>
                                    <a:latin typeface="Cambria Math"/>
                                  </a:rPr>
                                  <m:t>𝒎𝒂𝒙</m:t>
                                </m:r>
                              </m:sub>
                            </m:sSub>
                          </m:e>
                          <m:sub/>
                          <m:sup>
                            <m:r>
                              <a:rPr lang="en-US" altLang="zh-CN" b="1" i="1" smtClean="0">
                                <a:solidFill>
                                  <a:schemeClr val="bg1"/>
                                </a:solidFill>
                                <a:latin typeface="Cambria Math"/>
                              </a:rPr>
                              <m:t>𝟑</m:t>
                            </m:r>
                          </m:sup>
                        </m:sSubSup>
                        <m:r>
                          <a:rPr lang="en-US" altLang="zh-CN" b="1" i="1" smtClean="0">
                            <a:solidFill>
                              <a:schemeClr val="bg1"/>
                            </a:solidFill>
                            <a:latin typeface="Cambria Math"/>
                          </a:rPr>
                          <m:t>𝒅𝒕</m:t>
                        </m:r>
                      </m:e>
                    </m:nary>
                  </m:oMath>
                </a14:m>
                <a:endParaRPr lang="zh-CN" altLang="en-US" b="1" dirty="0">
                  <a:solidFill>
                    <a:schemeClr val="bg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115616" y="996866"/>
                <a:ext cx="1988621" cy="443198"/>
              </a:xfrm>
              <a:prstGeom prst="rect">
                <a:avLst/>
              </a:prstGeom>
              <a:blipFill rotWithShape="1">
                <a:blip r:embed="rId4"/>
                <a:stretch>
                  <a:fillRect l="-2454" t="-118056" b="-181944"/>
                </a:stretch>
              </a:blipFill>
            </p:spPr>
            <p:txBody>
              <a:bodyPr/>
              <a:lstStyle/>
              <a:p>
                <a:r>
                  <a:rPr lang="zh-CN" altLang="en-US">
                    <a:noFill/>
                  </a:rPr>
                  <a:t> </a:t>
                </a:r>
              </a:p>
            </p:txBody>
          </p:sp>
        </mc:Fallback>
      </mc:AlternateContent>
      <p:sp>
        <p:nvSpPr>
          <p:cNvPr id="7" name="TextBox 6"/>
          <p:cNvSpPr txBox="1"/>
          <p:nvPr/>
        </p:nvSpPr>
        <p:spPr>
          <a:xfrm>
            <a:off x="4355976" y="627534"/>
            <a:ext cx="4824536" cy="646331"/>
          </a:xfrm>
          <a:prstGeom prst="rect">
            <a:avLst/>
          </a:prstGeom>
          <a:noFill/>
        </p:spPr>
        <p:txBody>
          <a:bodyPr wrap="square" rtlCol="0">
            <a:spAutoFit/>
          </a:bodyPr>
          <a:lstStyle/>
          <a:p>
            <a:pPr algn="ctr"/>
            <a:r>
              <a:rPr lang="en-US" altLang="zh-CN" b="1" dirty="0" smtClean="0">
                <a:solidFill>
                  <a:schemeClr val="bg1"/>
                </a:solidFill>
              </a:rPr>
              <a:t>Maximum Strom Size (MSS)</a:t>
            </a:r>
          </a:p>
          <a:p>
            <a:pPr algn="ctr"/>
            <a:r>
              <a:rPr lang="en-US" altLang="zh-CN" b="1" dirty="0" smtClean="0">
                <a:solidFill>
                  <a:schemeClr val="bg1"/>
                </a:solidFill>
              </a:rPr>
              <a:t>(Accumulated area with surface wind &gt; 17m/s)</a:t>
            </a:r>
            <a:endParaRPr lang="zh-CN" altLang="en-US" b="1" dirty="0">
              <a:solidFill>
                <a:schemeClr val="bg1"/>
              </a:solidFill>
            </a:endParaRPr>
          </a:p>
        </p:txBody>
      </p:sp>
    </p:spTree>
    <p:extLst>
      <p:ext uri="{BB962C8B-B14F-4D97-AF65-F5344CB8AC3E}">
        <p14:creationId xmlns:p14="http://schemas.microsoft.com/office/powerpoint/2010/main" val="3571345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526" y="1491866"/>
            <a:ext cx="4680000" cy="292172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0" y="0"/>
            <a:ext cx="7380312" cy="461665"/>
          </a:xfrm>
          <a:prstGeom prst="rect">
            <a:avLst/>
          </a:prstGeom>
        </p:spPr>
        <p:txBody>
          <a:bodyPr wrap="square">
            <a:spAutoFit/>
          </a:bodyPr>
          <a:lstStyle/>
          <a:p>
            <a:r>
              <a:rPr lang="en-US" altLang="zh-CN" sz="2400" b="1" dirty="0" smtClean="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rPr>
              <a:t>3. Results</a:t>
            </a:r>
            <a:endParaRPr lang="en-US" altLang="zh-CN" sz="2400" b="1" dirty="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endParaRPr>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27984" y="1491866"/>
            <a:ext cx="4680000" cy="29217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627534"/>
            <a:ext cx="3456384" cy="369332"/>
          </a:xfrm>
          <a:prstGeom prst="rect">
            <a:avLst/>
          </a:prstGeom>
          <a:noFill/>
        </p:spPr>
        <p:txBody>
          <a:bodyPr wrap="square" rtlCol="0">
            <a:spAutoFit/>
          </a:bodyPr>
          <a:lstStyle/>
          <a:p>
            <a:pPr algn="ctr"/>
            <a:r>
              <a:rPr lang="en-US" altLang="zh-CN" b="1" dirty="0" smtClean="0">
                <a:solidFill>
                  <a:schemeClr val="bg1"/>
                </a:solidFill>
              </a:rPr>
              <a:t>Power Dissipation Index (PDI)</a:t>
            </a:r>
            <a:endParaRPr lang="zh-CN" altLang="en-US" b="1" dirty="0">
              <a:solidFill>
                <a:schemeClr val="bg1"/>
              </a:solidFill>
            </a:endParaRPr>
          </a:p>
        </p:txBody>
      </p:sp>
      <mc:AlternateContent xmlns:mc="http://schemas.openxmlformats.org/markup-compatibility/2006" xmlns:a14="http://schemas.microsoft.com/office/drawing/2010/main">
        <mc:Choice Requires="a14">
          <p:sp>
            <p:nvSpPr>
              <p:cNvPr id="4" name="TextBox 3"/>
              <p:cNvSpPr txBox="1"/>
              <p:nvPr/>
            </p:nvSpPr>
            <p:spPr>
              <a:xfrm>
                <a:off x="1115616" y="996866"/>
                <a:ext cx="1988621" cy="443198"/>
              </a:xfrm>
              <a:prstGeom prst="rect">
                <a:avLst/>
              </a:prstGeom>
              <a:noFill/>
            </p:spPr>
            <p:txBody>
              <a:bodyPr wrap="none" rtlCol="0">
                <a:spAutoFit/>
              </a:bodyPr>
              <a:lstStyle/>
              <a:p>
                <a:r>
                  <a:rPr lang="en-US" altLang="zh-CN" b="1" dirty="0" smtClean="0">
                    <a:solidFill>
                      <a:schemeClr val="bg1"/>
                    </a:solidFill>
                  </a:rPr>
                  <a:t>PDI </a:t>
                </a:r>
                <a14:m>
                  <m:oMath xmlns:m="http://schemas.openxmlformats.org/officeDocument/2006/math">
                    <m:r>
                      <a:rPr lang="en-US" altLang="zh-CN" b="1" i="1" smtClean="0">
                        <a:solidFill>
                          <a:schemeClr val="bg1"/>
                        </a:solidFill>
                        <a:latin typeface="Cambria Math"/>
                      </a:rPr>
                      <m:t>= </m:t>
                    </m:r>
                    <m:nary>
                      <m:naryPr>
                        <m:ctrlPr>
                          <a:rPr lang="en-US" altLang="zh-CN" b="1" i="1" smtClean="0">
                            <a:solidFill>
                              <a:schemeClr val="bg1"/>
                            </a:solidFill>
                            <a:latin typeface="Cambria Math"/>
                          </a:rPr>
                        </m:ctrlPr>
                      </m:naryPr>
                      <m:sub>
                        <m:r>
                          <m:rPr>
                            <m:brk m:alnAt="23"/>
                          </m:rPr>
                          <a:rPr lang="en-US" altLang="zh-CN" b="1" i="1" smtClean="0">
                            <a:solidFill>
                              <a:schemeClr val="bg1"/>
                            </a:solidFill>
                            <a:latin typeface="Cambria Math"/>
                          </a:rPr>
                          <m:t>𝟎</m:t>
                        </m:r>
                      </m:sub>
                      <m:sup>
                        <m:r>
                          <a:rPr lang="zh-CN" altLang="en-US" b="1" i="1" smtClean="0">
                            <a:solidFill>
                              <a:schemeClr val="bg1"/>
                            </a:solidFill>
                            <a:latin typeface="Cambria Math"/>
                          </a:rPr>
                          <m:t>𝝉</m:t>
                        </m:r>
                      </m:sup>
                      <m:e>
                        <m:sSubSup>
                          <m:sSubSupPr>
                            <m:ctrlPr>
                              <a:rPr lang="en-US" altLang="zh-CN" b="1" i="1" smtClean="0">
                                <a:solidFill>
                                  <a:schemeClr val="bg1"/>
                                </a:solidFill>
                                <a:latin typeface="Cambria Math"/>
                              </a:rPr>
                            </m:ctrlPr>
                          </m:sSubSupPr>
                          <m:e>
                            <m:sSub>
                              <m:sSubPr>
                                <m:ctrlPr>
                                  <a:rPr lang="en-US" altLang="zh-CN" b="1" i="1" smtClean="0">
                                    <a:solidFill>
                                      <a:schemeClr val="bg1"/>
                                    </a:solidFill>
                                    <a:latin typeface="Cambria Math"/>
                                  </a:rPr>
                                </m:ctrlPr>
                              </m:sSubPr>
                              <m:e>
                                <m:r>
                                  <a:rPr lang="en-US" altLang="zh-CN" b="1" i="1" smtClean="0">
                                    <a:solidFill>
                                      <a:schemeClr val="bg1"/>
                                    </a:solidFill>
                                    <a:latin typeface="Cambria Math"/>
                                  </a:rPr>
                                  <m:t>𝑽</m:t>
                                </m:r>
                              </m:e>
                              <m:sub>
                                <m:r>
                                  <a:rPr lang="en-US" altLang="zh-CN" b="1" i="1" smtClean="0">
                                    <a:solidFill>
                                      <a:schemeClr val="bg1"/>
                                    </a:solidFill>
                                    <a:latin typeface="Cambria Math"/>
                                  </a:rPr>
                                  <m:t>𝒎𝒂𝒙</m:t>
                                </m:r>
                              </m:sub>
                            </m:sSub>
                          </m:e>
                          <m:sub/>
                          <m:sup>
                            <m:r>
                              <a:rPr lang="en-US" altLang="zh-CN" b="1" i="1" smtClean="0">
                                <a:solidFill>
                                  <a:schemeClr val="bg1"/>
                                </a:solidFill>
                                <a:latin typeface="Cambria Math"/>
                              </a:rPr>
                              <m:t>𝟑</m:t>
                            </m:r>
                          </m:sup>
                        </m:sSubSup>
                        <m:r>
                          <a:rPr lang="en-US" altLang="zh-CN" b="1" i="1" smtClean="0">
                            <a:solidFill>
                              <a:schemeClr val="bg1"/>
                            </a:solidFill>
                            <a:latin typeface="Cambria Math"/>
                          </a:rPr>
                          <m:t>𝒅𝒕</m:t>
                        </m:r>
                      </m:e>
                    </m:nary>
                  </m:oMath>
                </a14:m>
                <a:endParaRPr lang="zh-CN" altLang="en-US" b="1" dirty="0">
                  <a:solidFill>
                    <a:schemeClr val="bg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115616" y="996866"/>
                <a:ext cx="1988621" cy="443198"/>
              </a:xfrm>
              <a:prstGeom prst="rect">
                <a:avLst/>
              </a:prstGeom>
              <a:blipFill rotWithShape="1">
                <a:blip r:embed="rId4"/>
                <a:stretch>
                  <a:fillRect l="-2454" t="-118056" b="-181944"/>
                </a:stretch>
              </a:blipFill>
            </p:spPr>
            <p:txBody>
              <a:bodyPr/>
              <a:lstStyle/>
              <a:p>
                <a:r>
                  <a:rPr lang="zh-CN" altLang="en-US">
                    <a:noFill/>
                  </a:rPr>
                  <a:t> </a:t>
                </a:r>
              </a:p>
            </p:txBody>
          </p:sp>
        </mc:Fallback>
      </mc:AlternateContent>
      <p:sp>
        <p:nvSpPr>
          <p:cNvPr id="7" name="TextBox 6"/>
          <p:cNvSpPr txBox="1"/>
          <p:nvPr/>
        </p:nvSpPr>
        <p:spPr>
          <a:xfrm>
            <a:off x="4355976" y="627534"/>
            <a:ext cx="4824536" cy="646331"/>
          </a:xfrm>
          <a:prstGeom prst="rect">
            <a:avLst/>
          </a:prstGeom>
          <a:noFill/>
        </p:spPr>
        <p:txBody>
          <a:bodyPr wrap="square" rtlCol="0">
            <a:spAutoFit/>
          </a:bodyPr>
          <a:lstStyle/>
          <a:p>
            <a:pPr algn="ctr"/>
            <a:r>
              <a:rPr lang="en-US" altLang="zh-CN" b="1" dirty="0" smtClean="0">
                <a:solidFill>
                  <a:schemeClr val="bg1"/>
                </a:solidFill>
              </a:rPr>
              <a:t>Maximum Strom Size (MSS)</a:t>
            </a:r>
          </a:p>
          <a:p>
            <a:pPr algn="ctr"/>
            <a:r>
              <a:rPr lang="en-US" altLang="zh-CN" b="1" dirty="0" smtClean="0">
                <a:solidFill>
                  <a:schemeClr val="bg1"/>
                </a:solidFill>
              </a:rPr>
              <a:t>(Accumulated area with surface wind &gt; 17m/s)</a:t>
            </a:r>
            <a:endParaRPr lang="zh-CN" altLang="en-US" b="1" dirty="0">
              <a:solidFill>
                <a:schemeClr val="bg1"/>
              </a:solidFill>
            </a:endParaRPr>
          </a:p>
        </p:txBody>
      </p:sp>
    </p:spTree>
    <p:extLst>
      <p:ext uri="{BB962C8B-B14F-4D97-AF65-F5344CB8AC3E}">
        <p14:creationId xmlns:p14="http://schemas.microsoft.com/office/powerpoint/2010/main" val="2308296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5696" y="1495369"/>
            <a:ext cx="5760640" cy="35963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55776" y="627534"/>
            <a:ext cx="4520038" cy="369332"/>
          </a:xfrm>
          <a:prstGeom prst="rect">
            <a:avLst/>
          </a:prstGeom>
          <a:noFill/>
        </p:spPr>
        <p:txBody>
          <a:bodyPr wrap="square" rtlCol="0">
            <a:spAutoFit/>
          </a:bodyPr>
          <a:lstStyle/>
          <a:p>
            <a:pPr algn="ctr"/>
            <a:r>
              <a:rPr lang="en-US" altLang="zh-CN" b="1" dirty="0" smtClean="0">
                <a:solidFill>
                  <a:schemeClr val="bg1"/>
                </a:solidFill>
              </a:rPr>
              <a:t>Size-dependent TC destructive potential (PDS)</a:t>
            </a:r>
            <a:endParaRPr lang="zh-CN" altLang="en-US" b="1" dirty="0">
              <a:solidFill>
                <a:schemeClr val="bg1"/>
              </a:solidFill>
            </a:endParaRPr>
          </a:p>
        </p:txBody>
      </p:sp>
      <mc:AlternateContent xmlns:mc="http://schemas.openxmlformats.org/markup-compatibility/2006">
        <mc:Choice xmlns:a14="http://schemas.microsoft.com/office/drawing/2010/main" Requires="a14">
          <p:sp>
            <p:nvSpPr>
              <p:cNvPr id="4" name="TextBox 3"/>
              <p:cNvSpPr txBox="1"/>
              <p:nvPr/>
            </p:nvSpPr>
            <p:spPr>
              <a:xfrm>
                <a:off x="3419872" y="996866"/>
                <a:ext cx="2416367" cy="474489"/>
              </a:xfrm>
              <a:prstGeom prst="rect">
                <a:avLst/>
              </a:prstGeom>
              <a:noFill/>
            </p:spPr>
            <p:txBody>
              <a:bodyPr wrap="none" rtlCol="0">
                <a:spAutoFit/>
              </a:bodyPr>
              <a:lstStyle/>
              <a:p>
                <a:r>
                  <a:rPr lang="en-US" altLang="zh-CN" b="1" dirty="0" smtClean="0">
                    <a:solidFill>
                      <a:schemeClr val="bg1"/>
                    </a:solidFill>
                  </a:rPr>
                  <a:t>PDS </a:t>
                </a:r>
                <a14:m>
                  <m:oMath xmlns:m="http://schemas.openxmlformats.org/officeDocument/2006/math">
                    <m:r>
                      <a:rPr lang="en-US" altLang="zh-CN" b="1" i="1" smtClean="0">
                        <a:solidFill>
                          <a:schemeClr val="bg1"/>
                        </a:solidFill>
                        <a:latin typeface="Cambria Math"/>
                      </a:rPr>
                      <m:t>=</m:t>
                    </m:r>
                    <m:nary>
                      <m:naryPr>
                        <m:ctrlPr>
                          <a:rPr lang="en-US" altLang="zh-CN" b="1" i="1" smtClean="0">
                            <a:solidFill>
                              <a:schemeClr val="bg1"/>
                            </a:solidFill>
                            <a:latin typeface="Cambria Math"/>
                          </a:rPr>
                        </m:ctrlPr>
                      </m:naryPr>
                      <m:sub>
                        <m:r>
                          <m:rPr>
                            <m:brk m:alnAt="23"/>
                          </m:rPr>
                          <a:rPr lang="en-US" altLang="zh-CN" b="1" i="1" smtClean="0">
                            <a:solidFill>
                              <a:schemeClr val="bg1"/>
                            </a:solidFill>
                            <a:latin typeface="Cambria Math"/>
                          </a:rPr>
                          <m:t>𝟎</m:t>
                        </m:r>
                      </m:sub>
                      <m:sup>
                        <m:r>
                          <a:rPr lang="zh-CN" altLang="en-US" b="1" i="1" smtClean="0">
                            <a:solidFill>
                              <a:schemeClr val="bg1"/>
                            </a:solidFill>
                            <a:latin typeface="Cambria Math"/>
                          </a:rPr>
                          <m:t>𝝉</m:t>
                        </m:r>
                      </m:sup>
                      <m:e>
                        <m:nary>
                          <m:naryPr>
                            <m:ctrlPr>
                              <a:rPr lang="en-US" altLang="zh-CN" b="1" i="1" smtClean="0">
                                <a:solidFill>
                                  <a:schemeClr val="bg1"/>
                                </a:solidFill>
                                <a:latin typeface="Cambria Math"/>
                              </a:rPr>
                            </m:ctrlPr>
                          </m:naryPr>
                          <m:sub>
                            <m:r>
                              <m:rPr>
                                <m:brk m:alnAt="23"/>
                              </m:rPr>
                              <a:rPr lang="en-US" altLang="zh-CN" b="1" i="1" smtClean="0">
                                <a:solidFill>
                                  <a:schemeClr val="bg1"/>
                                </a:solidFill>
                                <a:latin typeface="Cambria Math"/>
                              </a:rPr>
                              <m:t>𝟎</m:t>
                            </m:r>
                          </m:sub>
                          <m:sup>
                            <m:sSub>
                              <m:sSubPr>
                                <m:ctrlPr>
                                  <a:rPr lang="en-US" altLang="zh-CN" b="1" i="1" smtClean="0">
                                    <a:solidFill>
                                      <a:schemeClr val="bg1"/>
                                    </a:solidFill>
                                    <a:latin typeface="Cambria Math"/>
                                  </a:rPr>
                                </m:ctrlPr>
                              </m:sSubPr>
                              <m:e>
                                <m:r>
                                  <a:rPr lang="en-US" altLang="zh-CN" b="1" i="1" smtClean="0">
                                    <a:solidFill>
                                      <a:schemeClr val="bg1"/>
                                    </a:solidFill>
                                    <a:latin typeface="Cambria Math"/>
                                  </a:rPr>
                                  <m:t>𝑨</m:t>
                                </m:r>
                              </m:e>
                              <m:sub>
                                <m:r>
                                  <a:rPr lang="en-US" altLang="zh-CN" b="1" i="1" smtClean="0">
                                    <a:solidFill>
                                      <a:schemeClr val="bg1"/>
                                    </a:solidFill>
                                    <a:latin typeface="Cambria Math"/>
                                  </a:rPr>
                                  <m:t>𝟎</m:t>
                                </m:r>
                              </m:sub>
                            </m:sSub>
                          </m:sup>
                          <m:e>
                            <m:sSup>
                              <m:sSupPr>
                                <m:ctrlPr>
                                  <a:rPr lang="en-US" altLang="zh-CN" b="1" i="1" smtClean="0">
                                    <a:solidFill>
                                      <a:schemeClr val="bg1"/>
                                    </a:solidFill>
                                    <a:latin typeface="Cambria Math"/>
                                  </a:rPr>
                                </m:ctrlPr>
                              </m:sSupPr>
                              <m:e>
                                <m:r>
                                  <a:rPr lang="en-US" altLang="zh-CN" b="1" i="1" smtClean="0">
                                    <a:solidFill>
                                      <a:schemeClr val="bg1"/>
                                    </a:solidFill>
                                    <a:latin typeface="Cambria Math"/>
                                  </a:rPr>
                                  <m:t>|</m:t>
                                </m:r>
                                <m:r>
                                  <a:rPr lang="en-US" altLang="zh-CN" b="1" i="1" smtClean="0">
                                    <a:solidFill>
                                      <a:schemeClr val="bg1"/>
                                    </a:solidFill>
                                    <a:latin typeface="Cambria Math"/>
                                  </a:rPr>
                                  <m:t>𝑽</m:t>
                                </m:r>
                                <m:r>
                                  <a:rPr lang="en-US" altLang="zh-CN" b="1" i="1" smtClean="0">
                                    <a:solidFill>
                                      <a:schemeClr val="bg1"/>
                                    </a:solidFill>
                                    <a:latin typeface="Cambria Math"/>
                                  </a:rPr>
                                  <m:t>|</m:t>
                                </m:r>
                              </m:e>
                              <m:sup>
                                <m:r>
                                  <a:rPr lang="en-US" altLang="zh-CN" b="1" i="1" smtClean="0">
                                    <a:solidFill>
                                      <a:schemeClr val="bg1"/>
                                    </a:solidFill>
                                    <a:latin typeface="Cambria Math"/>
                                  </a:rPr>
                                  <m:t>𝟑</m:t>
                                </m:r>
                              </m:sup>
                            </m:sSup>
                          </m:e>
                        </m:nary>
                      </m:e>
                    </m:nary>
                  </m:oMath>
                </a14:m>
                <a:r>
                  <a:rPr lang="en-US" altLang="zh-CN" b="1" dirty="0" smtClean="0">
                    <a:solidFill>
                      <a:schemeClr val="bg1"/>
                    </a:solidFill>
                  </a:rPr>
                  <a:t>dAdt</a:t>
                </a:r>
                <a:r>
                  <a:rPr lang="zh-CN" altLang="en-US" b="1" dirty="0" smtClean="0">
                    <a:solidFill>
                      <a:schemeClr val="bg1"/>
                    </a:solidFill>
                  </a:rPr>
                  <a:t> </a:t>
                </a:r>
                <a:endParaRPr lang="zh-CN" altLang="en-US" b="1" dirty="0">
                  <a:solidFill>
                    <a:schemeClr val="bg1"/>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3419872" y="996866"/>
                <a:ext cx="2416367" cy="474489"/>
              </a:xfrm>
              <a:prstGeom prst="rect">
                <a:avLst/>
              </a:prstGeom>
              <a:blipFill rotWithShape="1">
                <a:blip r:embed="rId3"/>
                <a:stretch>
                  <a:fillRect l="-2020" t="-103896" b="-170130"/>
                </a:stretch>
              </a:blipFill>
            </p:spPr>
            <p:txBody>
              <a:bodyPr/>
              <a:lstStyle/>
              <a:p>
                <a:r>
                  <a:rPr lang="zh-CN" altLang="en-US">
                    <a:noFill/>
                  </a:rPr>
                  <a:t> </a:t>
                </a:r>
              </a:p>
            </p:txBody>
          </p:sp>
        </mc:Fallback>
      </mc:AlternateContent>
      <p:sp>
        <p:nvSpPr>
          <p:cNvPr id="5" name="矩形 4"/>
          <p:cNvSpPr/>
          <p:nvPr/>
        </p:nvSpPr>
        <p:spPr>
          <a:xfrm>
            <a:off x="0" y="0"/>
            <a:ext cx="7380312" cy="461665"/>
          </a:xfrm>
          <a:prstGeom prst="rect">
            <a:avLst/>
          </a:prstGeom>
        </p:spPr>
        <p:txBody>
          <a:bodyPr wrap="square">
            <a:spAutoFit/>
          </a:bodyPr>
          <a:lstStyle/>
          <a:p>
            <a:r>
              <a:rPr lang="en-US" altLang="zh-CN" sz="2400" b="1" dirty="0" smtClean="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rPr>
              <a:t>3. Results</a:t>
            </a:r>
            <a:endParaRPr lang="en-US" altLang="zh-CN" sz="2400" b="1" dirty="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endParaRPr>
          </a:p>
        </p:txBody>
      </p:sp>
    </p:spTree>
    <p:extLst>
      <p:ext uri="{BB962C8B-B14F-4D97-AF65-F5344CB8AC3E}">
        <p14:creationId xmlns:p14="http://schemas.microsoft.com/office/powerpoint/2010/main" val="620866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C_9km\pic\PDI\PD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495078"/>
            <a:ext cx="5760640" cy="35969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55776" y="627534"/>
            <a:ext cx="4520038" cy="369332"/>
          </a:xfrm>
          <a:prstGeom prst="rect">
            <a:avLst/>
          </a:prstGeom>
          <a:noFill/>
        </p:spPr>
        <p:txBody>
          <a:bodyPr wrap="square" rtlCol="0">
            <a:spAutoFit/>
          </a:bodyPr>
          <a:lstStyle/>
          <a:p>
            <a:pPr algn="ctr"/>
            <a:r>
              <a:rPr lang="en-US" altLang="zh-CN" b="1" dirty="0" smtClean="0">
                <a:solidFill>
                  <a:schemeClr val="bg1"/>
                </a:solidFill>
              </a:rPr>
              <a:t>Size-dependent TC destructive potential (PDS)</a:t>
            </a:r>
            <a:endParaRPr lang="zh-CN" altLang="en-US" b="1" dirty="0">
              <a:solidFill>
                <a:schemeClr val="bg1"/>
              </a:solidFill>
            </a:endParaRPr>
          </a:p>
        </p:txBody>
      </p:sp>
      <mc:AlternateContent xmlns:mc="http://schemas.openxmlformats.org/markup-compatibility/2006">
        <mc:Choice xmlns:a14="http://schemas.microsoft.com/office/drawing/2010/main" Requires="a14">
          <p:sp>
            <p:nvSpPr>
              <p:cNvPr id="4" name="TextBox 3"/>
              <p:cNvSpPr txBox="1"/>
              <p:nvPr/>
            </p:nvSpPr>
            <p:spPr>
              <a:xfrm>
                <a:off x="3419872" y="996866"/>
                <a:ext cx="2416367" cy="474489"/>
              </a:xfrm>
              <a:prstGeom prst="rect">
                <a:avLst/>
              </a:prstGeom>
              <a:noFill/>
            </p:spPr>
            <p:txBody>
              <a:bodyPr wrap="none" rtlCol="0">
                <a:spAutoFit/>
              </a:bodyPr>
              <a:lstStyle/>
              <a:p>
                <a:r>
                  <a:rPr lang="en-US" altLang="zh-CN" b="1" dirty="0" smtClean="0">
                    <a:solidFill>
                      <a:schemeClr val="bg1"/>
                    </a:solidFill>
                  </a:rPr>
                  <a:t>PDS </a:t>
                </a:r>
                <a14:m>
                  <m:oMath xmlns:m="http://schemas.openxmlformats.org/officeDocument/2006/math">
                    <m:r>
                      <a:rPr lang="en-US" altLang="zh-CN" b="1" i="1" smtClean="0">
                        <a:solidFill>
                          <a:schemeClr val="bg1"/>
                        </a:solidFill>
                        <a:latin typeface="Cambria Math"/>
                      </a:rPr>
                      <m:t>=</m:t>
                    </m:r>
                    <m:nary>
                      <m:naryPr>
                        <m:ctrlPr>
                          <a:rPr lang="en-US" altLang="zh-CN" b="1" i="1" smtClean="0">
                            <a:solidFill>
                              <a:schemeClr val="bg1"/>
                            </a:solidFill>
                            <a:latin typeface="Cambria Math"/>
                          </a:rPr>
                        </m:ctrlPr>
                      </m:naryPr>
                      <m:sub>
                        <m:r>
                          <m:rPr>
                            <m:brk m:alnAt="23"/>
                          </m:rPr>
                          <a:rPr lang="en-US" altLang="zh-CN" b="1" i="1" smtClean="0">
                            <a:solidFill>
                              <a:schemeClr val="bg1"/>
                            </a:solidFill>
                            <a:latin typeface="Cambria Math"/>
                          </a:rPr>
                          <m:t>𝟎</m:t>
                        </m:r>
                      </m:sub>
                      <m:sup>
                        <m:r>
                          <a:rPr lang="zh-CN" altLang="en-US" b="1" i="1" smtClean="0">
                            <a:solidFill>
                              <a:schemeClr val="bg1"/>
                            </a:solidFill>
                            <a:latin typeface="Cambria Math"/>
                          </a:rPr>
                          <m:t>𝝉</m:t>
                        </m:r>
                      </m:sup>
                      <m:e>
                        <m:nary>
                          <m:naryPr>
                            <m:ctrlPr>
                              <a:rPr lang="en-US" altLang="zh-CN" b="1" i="1" smtClean="0">
                                <a:solidFill>
                                  <a:schemeClr val="bg1"/>
                                </a:solidFill>
                                <a:latin typeface="Cambria Math"/>
                              </a:rPr>
                            </m:ctrlPr>
                          </m:naryPr>
                          <m:sub>
                            <m:r>
                              <m:rPr>
                                <m:brk m:alnAt="23"/>
                              </m:rPr>
                              <a:rPr lang="en-US" altLang="zh-CN" b="1" i="1" smtClean="0">
                                <a:solidFill>
                                  <a:schemeClr val="bg1"/>
                                </a:solidFill>
                                <a:latin typeface="Cambria Math"/>
                              </a:rPr>
                              <m:t>𝟎</m:t>
                            </m:r>
                          </m:sub>
                          <m:sup>
                            <m:sSub>
                              <m:sSubPr>
                                <m:ctrlPr>
                                  <a:rPr lang="en-US" altLang="zh-CN" b="1" i="1" smtClean="0">
                                    <a:solidFill>
                                      <a:schemeClr val="bg1"/>
                                    </a:solidFill>
                                    <a:latin typeface="Cambria Math"/>
                                  </a:rPr>
                                </m:ctrlPr>
                              </m:sSubPr>
                              <m:e>
                                <m:r>
                                  <a:rPr lang="en-US" altLang="zh-CN" b="1" i="1" smtClean="0">
                                    <a:solidFill>
                                      <a:schemeClr val="bg1"/>
                                    </a:solidFill>
                                    <a:latin typeface="Cambria Math"/>
                                  </a:rPr>
                                  <m:t>𝑨</m:t>
                                </m:r>
                              </m:e>
                              <m:sub>
                                <m:r>
                                  <a:rPr lang="en-US" altLang="zh-CN" b="1" i="1" smtClean="0">
                                    <a:solidFill>
                                      <a:schemeClr val="bg1"/>
                                    </a:solidFill>
                                    <a:latin typeface="Cambria Math"/>
                                  </a:rPr>
                                  <m:t>𝟎</m:t>
                                </m:r>
                              </m:sub>
                            </m:sSub>
                          </m:sup>
                          <m:e>
                            <m:sSup>
                              <m:sSupPr>
                                <m:ctrlPr>
                                  <a:rPr lang="en-US" altLang="zh-CN" b="1" i="1" smtClean="0">
                                    <a:solidFill>
                                      <a:schemeClr val="bg1"/>
                                    </a:solidFill>
                                    <a:latin typeface="Cambria Math"/>
                                  </a:rPr>
                                </m:ctrlPr>
                              </m:sSupPr>
                              <m:e>
                                <m:r>
                                  <a:rPr lang="en-US" altLang="zh-CN" b="1" i="1" smtClean="0">
                                    <a:solidFill>
                                      <a:schemeClr val="bg1"/>
                                    </a:solidFill>
                                    <a:latin typeface="Cambria Math"/>
                                  </a:rPr>
                                  <m:t>|</m:t>
                                </m:r>
                                <m:r>
                                  <a:rPr lang="en-US" altLang="zh-CN" b="1" i="1" smtClean="0">
                                    <a:solidFill>
                                      <a:schemeClr val="bg1"/>
                                    </a:solidFill>
                                    <a:latin typeface="Cambria Math"/>
                                  </a:rPr>
                                  <m:t>𝑽</m:t>
                                </m:r>
                                <m:r>
                                  <a:rPr lang="en-US" altLang="zh-CN" b="1" i="1" smtClean="0">
                                    <a:solidFill>
                                      <a:schemeClr val="bg1"/>
                                    </a:solidFill>
                                    <a:latin typeface="Cambria Math"/>
                                  </a:rPr>
                                  <m:t>|</m:t>
                                </m:r>
                              </m:e>
                              <m:sup>
                                <m:r>
                                  <a:rPr lang="en-US" altLang="zh-CN" b="1" i="1" smtClean="0">
                                    <a:solidFill>
                                      <a:schemeClr val="bg1"/>
                                    </a:solidFill>
                                    <a:latin typeface="Cambria Math"/>
                                  </a:rPr>
                                  <m:t>𝟑</m:t>
                                </m:r>
                              </m:sup>
                            </m:sSup>
                          </m:e>
                        </m:nary>
                      </m:e>
                    </m:nary>
                  </m:oMath>
                </a14:m>
                <a:r>
                  <a:rPr lang="en-US" altLang="zh-CN" b="1" dirty="0" smtClean="0">
                    <a:solidFill>
                      <a:schemeClr val="bg1"/>
                    </a:solidFill>
                  </a:rPr>
                  <a:t>dAdt</a:t>
                </a:r>
                <a:r>
                  <a:rPr lang="zh-CN" altLang="en-US" b="1" dirty="0" smtClean="0">
                    <a:solidFill>
                      <a:schemeClr val="bg1"/>
                    </a:solidFill>
                  </a:rPr>
                  <a:t> </a:t>
                </a:r>
                <a:endParaRPr lang="zh-CN" altLang="en-US" b="1" dirty="0">
                  <a:solidFill>
                    <a:schemeClr val="bg1"/>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3419872" y="996866"/>
                <a:ext cx="2416367" cy="474489"/>
              </a:xfrm>
              <a:prstGeom prst="rect">
                <a:avLst/>
              </a:prstGeom>
              <a:blipFill rotWithShape="1">
                <a:blip r:embed="rId3"/>
                <a:stretch>
                  <a:fillRect l="-2020" t="-103896" b="-170130"/>
                </a:stretch>
              </a:blipFill>
            </p:spPr>
            <p:txBody>
              <a:bodyPr/>
              <a:lstStyle/>
              <a:p>
                <a:r>
                  <a:rPr lang="zh-CN" altLang="en-US">
                    <a:noFill/>
                  </a:rPr>
                  <a:t> </a:t>
                </a:r>
              </a:p>
            </p:txBody>
          </p:sp>
        </mc:Fallback>
      </mc:AlternateContent>
      <p:sp>
        <p:nvSpPr>
          <p:cNvPr id="5" name="矩形 4"/>
          <p:cNvSpPr/>
          <p:nvPr/>
        </p:nvSpPr>
        <p:spPr>
          <a:xfrm>
            <a:off x="0" y="0"/>
            <a:ext cx="7380312" cy="461665"/>
          </a:xfrm>
          <a:prstGeom prst="rect">
            <a:avLst/>
          </a:prstGeom>
        </p:spPr>
        <p:txBody>
          <a:bodyPr wrap="square">
            <a:spAutoFit/>
          </a:bodyPr>
          <a:lstStyle/>
          <a:p>
            <a:r>
              <a:rPr lang="en-US" altLang="zh-CN" sz="2400" b="1" dirty="0" smtClean="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rPr>
              <a:t>3. Results</a:t>
            </a:r>
            <a:endParaRPr lang="en-US" altLang="zh-CN" sz="2400" b="1" dirty="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endParaRPr>
          </a:p>
        </p:txBody>
      </p:sp>
    </p:spTree>
    <p:extLst>
      <p:ext uri="{BB962C8B-B14F-4D97-AF65-F5344CB8AC3E}">
        <p14:creationId xmlns:p14="http://schemas.microsoft.com/office/powerpoint/2010/main" val="482154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7380312" cy="461665"/>
          </a:xfrm>
          <a:prstGeom prst="rect">
            <a:avLst/>
          </a:prstGeom>
        </p:spPr>
        <p:txBody>
          <a:bodyPr wrap="square">
            <a:spAutoFit/>
          </a:bodyPr>
          <a:lstStyle/>
          <a:p>
            <a:r>
              <a:rPr lang="en-US" altLang="zh-CN" sz="2400" b="1" dirty="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rPr>
              <a:t>4</a:t>
            </a:r>
            <a:r>
              <a:rPr lang="en-US" altLang="zh-CN" sz="2400" b="1" dirty="0" smtClean="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rPr>
              <a:t>. Conclusion</a:t>
            </a:r>
            <a:endParaRPr lang="en-US" altLang="zh-CN" sz="2400" b="1" dirty="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endParaRPr>
          </a:p>
        </p:txBody>
      </p:sp>
      <p:sp>
        <p:nvSpPr>
          <p:cNvPr id="5" name="TextBox 4"/>
          <p:cNvSpPr txBox="1"/>
          <p:nvPr/>
        </p:nvSpPr>
        <p:spPr>
          <a:xfrm>
            <a:off x="107504" y="1011381"/>
            <a:ext cx="8928992" cy="3416320"/>
          </a:xfrm>
          <a:prstGeom prst="rect">
            <a:avLst/>
          </a:prstGeom>
          <a:noFill/>
        </p:spPr>
        <p:txBody>
          <a:bodyPr wrap="square" rtlCol="0">
            <a:spAutoFit/>
          </a:bodyPr>
          <a:lstStyle/>
          <a:p>
            <a:endParaRPr lang="en-US" altLang="zh-CN" b="1" dirty="0" smtClean="0">
              <a:solidFill>
                <a:schemeClr val="bg1"/>
              </a:solidFill>
            </a:endParaRPr>
          </a:p>
          <a:p>
            <a:pPr algn="just"/>
            <a:r>
              <a:rPr lang="en-US" altLang="zh-CN" b="1" dirty="0" smtClean="0">
                <a:solidFill>
                  <a:schemeClr val="bg1"/>
                </a:solidFill>
              </a:rPr>
              <a:t>1. Different </a:t>
            </a:r>
            <a:r>
              <a:rPr lang="zh-CN" altLang="en-US" b="1" dirty="0" smtClean="0">
                <a:solidFill>
                  <a:schemeClr val="bg1"/>
                </a:solidFill>
              </a:rPr>
              <a:t> </a:t>
            </a:r>
            <a:r>
              <a:rPr lang="en-US" altLang="zh-CN" b="1" dirty="0" smtClean="0">
                <a:solidFill>
                  <a:schemeClr val="bg1"/>
                </a:solidFill>
              </a:rPr>
              <a:t>h</a:t>
            </a:r>
            <a:r>
              <a:rPr lang="en-US" altLang="zh-CN" b="1" dirty="0" smtClean="0">
                <a:solidFill>
                  <a:schemeClr val="bg1"/>
                </a:solidFill>
              </a:rPr>
              <a:t>urricanes (intensity, size </a:t>
            </a:r>
            <a:r>
              <a:rPr lang="en-US" altLang="zh-CN" b="1" dirty="0">
                <a:solidFill>
                  <a:schemeClr val="bg1"/>
                </a:solidFill>
              </a:rPr>
              <a:t>and destructiveness) </a:t>
            </a:r>
            <a:r>
              <a:rPr lang="en-US" altLang="zh-CN" b="1" dirty="0" smtClean="0">
                <a:solidFill>
                  <a:schemeClr val="bg1"/>
                </a:solidFill>
              </a:rPr>
              <a:t>changed different</a:t>
            </a:r>
            <a:r>
              <a:rPr lang="en-US" altLang="zh-CN" b="1" dirty="0" smtClean="0">
                <a:solidFill>
                  <a:schemeClr val="bg1"/>
                </a:solidFill>
              </a:rPr>
              <a:t>ly after the SST is changed  to the climatological mean (06-16)</a:t>
            </a:r>
          </a:p>
          <a:p>
            <a:pPr algn="just"/>
            <a:endParaRPr lang="en-US" altLang="zh-CN" b="1" dirty="0" smtClean="0">
              <a:solidFill>
                <a:schemeClr val="bg1"/>
              </a:solidFill>
            </a:endParaRPr>
          </a:p>
          <a:p>
            <a:pPr algn="just"/>
            <a:endParaRPr lang="en-US" altLang="zh-CN" b="1" dirty="0" smtClean="0">
              <a:solidFill>
                <a:schemeClr val="bg1"/>
              </a:solidFill>
            </a:endParaRPr>
          </a:p>
          <a:p>
            <a:pPr algn="just"/>
            <a:r>
              <a:rPr lang="en-US" altLang="zh-CN" b="1" dirty="0" smtClean="0">
                <a:solidFill>
                  <a:schemeClr val="bg1"/>
                </a:solidFill>
              </a:rPr>
              <a:t>2. The averaged storm size is increased  </a:t>
            </a:r>
            <a:r>
              <a:rPr lang="en-US" altLang="zh-CN" b="1" dirty="0">
                <a:solidFill>
                  <a:schemeClr val="bg1"/>
                </a:solidFill>
              </a:rPr>
              <a:t>with climatological SST</a:t>
            </a:r>
          </a:p>
          <a:p>
            <a:pPr marL="342900" indent="-342900" algn="just">
              <a:buAutoNum type="arabicPeriod"/>
            </a:pPr>
            <a:endParaRPr lang="en-US" altLang="zh-CN" b="1" dirty="0" smtClean="0">
              <a:solidFill>
                <a:schemeClr val="bg1"/>
              </a:solidFill>
            </a:endParaRPr>
          </a:p>
          <a:p>
            <a:pPr marL="342900" indent="-342900" algn="just">
              <a:buAutoNum type="arabicPeriod"/>
            </a:pPr>
            <a:endParaRPr lang="en-US" altLang="zh-CN" b="1" dirty="0" smtClean="0">
              <a:solidFill>
                <a:schemeClr val="bg1"/>
              </a:solidFill>
            </a:endParaRPr>
          </a:p>
          <a:p>
            <a:pPr algn="just"/>
            <a:r>
              <a:rPr lang="en-US" altLang="zh-CN" b="1" dirty="0" smtClean="0">
                <a:solidFill>
                  <a:schemeClr val="bg1"/>
                </a:solidFill>
              </a:rPr>
              <a:t>3. </a:t>
            </a:r>
            <a:r>
              <a:rPr lang="en-US" altLang="zh-CN" b="1" dirty="0" smtClean="0">
                <a:solidFill>
                  <a:schemeClr val="bg1"/>
                </a:solidFill>
              </a:rPr>
              <a:t>The total power dissipation and destructiveness of these four hurricanes are increased with climatological SST</a:t>
            </a:r>
          </a:p>
          <a:p>
            <a:pPr marL="342900" indent="-342900">
              <a:buAutoNum type="arabicPeriod"/>
            </a:pPr>
            <a:endParaRPr lang="en-US" altLang="zh-CN" b="1" dirty="0">
              <a:solidFill>
                <a:schemeClr val="bg1"/>
              </a:solidFill>
            </a:endParaRPr>
          </a:p>
          <a:p>
            <a:pPr marL="342900" indent="-342900">
              <a:buAutoNum type="arabicPeriod"/>
            </a:pPr>
            <a:endParaRPr lang="zh-CN" altLang="en-US" b="1" dirty="0">
              <a:solidFill>
                <a:schemeClr val="bg1"/>
              </a:solidFill>
            </a:endParaRPr>
          </a:p>
        </p:txBody>
      </p:sp>
    </p:spTree>
    <p:extLst>
      <p:ext uri="{BB962C8B-B14F-4D97-AF65-F5344CB8AC3E}">
        <p14:creationId xmlns:p14="http://schemas.microsoft.com/office/powerpoint/2010/main" val="247835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555526"/>
            <a:ext cx="8964488" cy="369332"/>
          </a:xfrm>
          <a:prstGeom prst="rect">
            <a:avLst/>
          </a:prstGeom>
        </p:spPr>
        <p:txBody>
          <a:bodyPr wrap="square">
            <a:spAutoFit/>
          </a:bodyPr>
          <a:lstStyle/>
          <a:p>
            <a:r>
              <a:rPr lang="en-US" altLang="zh-CN" b="1" dirty="0">
                <a:solidFill>
                  <a:schemeClr val="bg1"/>
                </a:solidFill>
              </a:rPr>
              <a:t>Increasing destructiveness of tropical cyclones </a:t>
            </a:r>
            <a:r>
              <a:rPr lang="en-US" altLang="zh-CN" b="1" dirty="0" smtClean="0">
                <a:solidFill>
                  <a:schemeClr val="bg1"/>
                </a:solidFill>
              </a:rPr>
              <a:t>over the </a:t>
            </a:r>
            <a:r>
              <a:rPr lang="en-US" altLang="zh-CN" b="1" dirty="0">
                <a:solidFill>
                  <a:schemeClr val="bg1"/>
                </a:solidFill>
              </a:rPr>
              <a:t>past 30 </a:t>
            </a:r>
            <a:r>
              <a:rPr lang="en-US" altLang="zh-CN" b="1" dirty="0" smtClean="0">
                <a:solidFill>
                  <a:schemeClr val="bg1"/>
                </a:solidFill>
              </a:rPr>
              <a:t>years</a:t>
            </a:r>
            <a:endParaRPr lang="zh-CN" altLang="en-US" b="1"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203598"/>
            <a:ext cx="4597400"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203598"/>
            <a:ext cx="4375150"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491880" y="4786762"/>
            <a:ext cx="2515560" cy="369332"/>
          </a:xfrm>
          <a:prstGeom prst="rect">
            <a:avLst/>
          </a:prstGeom>
        </p:spPr>
        <p:txBody>
          <a:bodyPr wrap="none">
            <a:spAutoFit/>
          </a:bodyPr>
          <a:lstStyle/>
          <a:p>
            <a:r>
              <a:rPr lang="en-US" altLang="zh-CN" b="1" dirty="0">
                <a:solidFill>
                  <a:schemeClr val="bg1"/>
                </a:solidFill>
              </a:rPr>
              <a:t>(Emanuel, </a:t>
            </a:r>
            <a:r>
              <a:rPr lang="en-US" altLang="zh-CN" b="1" dirty="0" smtClean="0">
                <a:solidFill>
                  <a:schemeClr val="bg1"/>
                </a:solidFill>
              </a:rPr>
              <a:t>2005, Nature)</a:t>
            </a:r>
            <a:endParaRPr lang="zh-CN" altLang="en-US" b="1" dirty="0">
              <a:solidFill>
                <a:schemeClr val="bg1"/>
              </a:solidFill>
            </a:endParaRPr>
          </a:p>
        </p:txBody>
      </p:sp>
      <p:sp>
        <p:nvSpPr>
          <p:cNvPr id="6" name="TextBox 5"/>
          <p:cNvSpPr txBox="1"/>
          <p:nvPr/>
        </p:nvSpPr>
        <p:spPr>
          <a:xfrm>
            <a:off x="1187624" y="915566"/>
            <a:ext cx="2160240" cy="369332"/>
          </a:xfrm>
          <a:prstGeom prst="rect">
            <a:avLst/>
          </a:prstGeom>
          <a:noFill/>
        </p:spPr>
        <p:txBody>
          <a:bodyPr wrap="square" rtlCol="0">
            <a:spAutoFit/>
          </a:bodyPr>
          <a:lstStyle/>
          <a:p>
            <a:pPr algn="ctr"/>
            <a:r>
              <a:rPr lang="en-US" altLang="zh-CN" dirty="0" smtClean="0">
                <a:solidFill>
                  <a:srgbClr val="FFFF00"/>
                </a:solidFill>
              </a:rPr>
              <a:t>North Atlantic</a:t>
            </a:r>
            <a:endParaRPr lang="zh-CN" altLang="en-US" dirty="0">
              <a:solidFill>
                <a:srgbClr val="FFFF00"/>
              </a:solidFill>
            </a:endParaRPr>
          </a:p>
        </p:txBody>
      </p:sp>
      <p:sp>
        <p:nvSpPr>
          <p:cNvPr id="9" name="TextBox 8"/>
          <p:cNvSpPr txBox="1"/>
          <p:nvPr/>
        </p:nvSpPr>
        <p:spPr>
          <a:xfrm>
            <a:off x="5724128" y="915566"/>
            <a:ext cx="2520279" cy="369332"/>
          </a:xfrm>
          <a:prstGeom prst="rect">
            <a:avLst/>
          </a:prstGeom>
          <a:noFill/>
        </p:spPr>
        <p:txBody>
          <a:bodyPr wrap="square" rtlCol="0">
            <a:spAutoFit/>
          </a:bodyPr>
          <a:lstStyle/>
          <a:p>
            <a:pPr algn="ctr"/>
            <a:r>
              <a:rPr lang="en-US" altLang="zh-CN" dirty="0" smtClean="0">
                <a:solidFill>
                  <a:srgbClr val="FFFF00"/>
                </a:solidFill>
              </a:rPr>
              <a:t>Western North Pacific</a:t>
            </a:r>
            <a:endParaRPr lang="zh-CN" altLang="en-US" dirty="0">
              <a:solidFill>
                <a:srgbClr val="FFFF00"/>
              </a:solidFill>
            </a:endParaRPr>
          </a:p>
        </p:txBody>
      </p:sp>
    </p:spTree>
    <p:extLst>
      <p:ext uri="{BB962C8B-B14F-4D97-AF65-F5344CB8AC3E}">
        <p14:creationId xmlns:p14="http://schemas.microsoft.com/office/powerpoint/2010/main" val="2574988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4499992" cy="461665"/>
          </a:xfrm>
          <a:prstGeom prst="rect">
            <a:avLst/>
          </a:prstGeom>
        </p:spPr>
        <p:txBody>
          <a:bodyPr wrap="square">
            <a:spAutoFit/>
          </a:bodyPr>
          <a:lstStyle/>
          <a:p>
            <a:r>
              <a:rPr lang="en-US" altLang="zh-CN" sz="2400" b="1" dirty="0" smtClean="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rPr>
              <a:t>1. Background</a:t>
            </a:r>
            <a:endParaRPr lang="en-US" altLang="zh-CN" sz="2400" b="1" dirty="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endParaRPr>
          </a:p>
        </p:txBody>
      </p:sp>
      <p:sp>
        <p:nvSpPr>
          <p:cNvPr id="16" name="矩形 15"/>
          <p:cNvSpPr/>
          <p:nvPr/>
        </p:nvSpPr>
        <p:spPr>
          <a:xfrm>
            <a:off x="1547664" y="699542"/>
            <a:ext cx="2339102" cy="369332"/>
          </a:xfrm>
          <a:prstGeom prst="rect">
            <a:avLst/>
          </a:prstGeom>
        </p:spPr>
        <p:txBody>
          <a:bodyPr wrap="none">
            <a:spAutoFit/>
          </a:bodyPr>
          <a:lstStyle/>
          <a:p>
            <a:r>
              <a:rPr lang="en-US" altLang="zh-CN" dirty="0">
                <a:solidFill>
                  <a:srgbClr val="FFFF00"/>
                </a:solidFill>
                <a:latin typeface="Times New Roman" pitchFamily="18" charset="0"/>
                <a:ea typeface="黑体" pitchFamily="49" charset="-122"/>
                <a:cs typeface="Times New Roman" pitchFamily="18" charset="0"/>
              </a:rPr>
              <a:t>2017 Hurricane Season</a:t>
            </a:r>
            <a:endParaRPr lang="zh-CN" altLang="en-US" dirty="0"/>
          </a:p>
        </p:txBody>
      </p:sp>
      <p:pic>
        <p:nvPicPr>
          <p:cNvPr id="17" name="Picture 2" descr="2017 Atlantic hurricane season summary 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 y="1059587"/>
            <a:ext cx="5779713" cy="38617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表格 17"/>
          <p:cNvGraphicFramePr>
            <a:graphicFrameLocks noGrp="1"/>
          </p:cNvGraphicFramePr>
          <p:nvPr>
            <p:extLst>
              <p:ext uri="{D42A27DB-BD31-4B8C-83A1-F6EECF244321}">
                <p14:modId xmlns:p14="http://schemas.microsoft.com/office/powerpoint/2010/main" val="3743818139"/>
              </p:ext>
            </p:extLst>
          </p:nvPr>
        </p:nvGraphicFramePr>
        <p:xfrm>
          <a:off x="5868144" y="616116"/>
          <a:ext cx="3178696" cy="1595594"/>
        </p:xfrm>
        <a:graphic>
          <a:graphicData uri="http://schemas.openxmlformats.org/drawingml/2006/table">
            <a:tbl>
              <a:tblPr/>
              <a:tblGrid>
                <a:gridCol w="2415241"/>
                <a:gridCol w="763455"/>
              </a:tblGrid>
              <a:tr h="284751">
                <a:tc>
                  <a:txBody>
                    <a:bodyPr/>
                    <a:lstStyle/>
                    <a:p>
                      <a:pPr algn="l" fontAlgn="t"/>
                      <a:r>
                        <a:rPr lang="en-US" sz="1800" dirty="0">
                          <a:effectLst/>
                        </a:rPr>
                        <a:t>Total depressions</a:t>
                      </a: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altLang="zh-CN" sz="1800" dirty="0">
                          <a:effectLst/>
                        </a:rPr>
                        <a:t>18</a:t>
                      </a: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84751">
                <a:tc>
                  <a:txBody>
                    <a:bodyPr/>
                    <a:lstStyle/>
                    <a:p>
                      <a:pPr algn="l" fontAlgn="t"/>
                      <a:r>
                        <a:rPr lang="en-US" sz="1800" dirty="0">
                          <a:effectLst/>
                        </a:rPr>
                        <a:t>Total storms</a:t>
                      </a: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altLang="zh-CN" sz="1800" dirty="0">
                          <a:effectLst/>
                        </a:rPr>
                        <a:t>17</a:t>
                      </a: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84751">
                <a:tc>
                  <a:txBody>
                    <a:bodyPr/>
                    <a:lstStyle/>
                    <a:p>
                      <a:pPr algn="l" fontAlgn="t"/>
                      <a:r>
                        <a:rPr lang="en-US" sz="1800" dirty="0">
                          <a:effectLst/>
                        </a:rPr>
                        <a:t>Hurricanes</a:t>
                      </a: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altLang="zh-CN" sz="1800" dirty="0">
                          <a:effectLst/>
                        </a:rPr>
                        <a:t>10</a:t>
                      </a: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498314">
                <a:tc>
                  <a:txBody>
                    <a:bodyPr/>
                    <a:lstStyle/>
                    <a:p>
                      <a:pPr algn="l" fontAlgn="t"/>
                      <a:r>
                        <a:rPr lang="en-US" sz="1800" dirty="0">
                          <a:effectLst/>
                        </a:rPr>
                        <a:t>Major </a:t>
                      </a:r>
                      <a:r>
                        <a:rPr lang="en-US" sz="1800" dirty="0" smtClean="0">
                          <a:effectLst/>
                        </a:rPr>
                        <a:t>hurricanes</a:t>
                      </a:r>
                      <a:endParaRPr lang="en-US" sz="1800" dirty="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altLang="zh-CN" sz="1800" dirty="0">
                          <a:effectLst/>
                        </a:rPr>
                        <a:t>6</a:t>
                      </a: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bl>
          </a:graphicData>
        </a:graphic>
      </p:graphicFrame>
      <p:sp>
        <p:nvSpPr>
          <p:cNvPr id="12" name="矩形 11"/>
          <p:cNvSpPr/>
          <p:nvPr/>
        </p:nvSpPr>
        <p:spPr>
          <a:xfrm>
            <a:off x="5868144" y="2256423"/>
            <a:ext cx="3168352" cy="2800767"/>
          </a:xfrm>
          <a:prstGeom prst="rect">
            <a:avLst/>
          </a:prstGeom>
        </p:spPr>
        <p:txBody>
          <a:bodyPr wrap="square">
            <a:spAutoFit/>
          </a:bodyPr>
          <a:lstStyle/>
          <a:p>
            <a:r>
              <a:rPr lang="en-US" altLang="zh-CN" sz="1600" dirty="0" smtClean="0">
                <a:solidFill>
                  <a:schemeClr val="bg1"/>
                </a:solidFill>
              </a:rPr>
              <a:t>7</a:t>
            </a:r>
            <a:r>
              <a:rPr lang="en-US" altLang="zh-CN" sz="1600" baseline="30000" dirty="0" smtClean="0">
                <a:solidFill>
                  <a:schemeClr val="bg1"/>
                </a:solidFill>
              </a:rPr>
              <a:t>th</a:t>
            </a:r>
            <a:r>
              <a:rPr lang="en-US" altLang="zh-CN" sz="1600" dirty="0" smtClean="0">
                <a:solidFill>
                  <a:schemeClr val="bg1"/>
                </a:solidFill>
              </a:rPr>
              <a:t> most </a:t>
            </a:r>
            <a:r>
              <a:rPr lang="en-US" altLang="zh-CN" sz="1600" dirty="0">
                <a:solidFill>
                  <a:schemeClr val="bg1"/>
                </a:solidFill>
              </a:rPr>
              <a:t>intense </a:t>
            </a:r>
            <a:r>
              <a:rPr lang="en-US" altLang="zh-CN" sz="1600" dirty="0" smtClean="0">
                <a:solidFill>
                  <a:schemeClr val="bg1"/>
                </a:solidFill>
              </a:rPr>
              <a:t>Atlantic hurricane </a:t>
            </a:r>
            <a:r>
              <a:rPr lang="en-US" altLang="zh-CN" sz="1600" dirty="0">
                <a:solidFill>
                  <a:schemeClr val="bg1"/>
                </a:solidFill>
              </a:rPr>
              <a:t>seasons since </a:t>
            </a:r>
            <a:r>
              <a:rPr lang="en-US" altLang="zh-CN" sz="1600" dirty="0" smtClean="0">
                <a:solidFill>
                  <a:schemeClr val="bg1"/>
                </a:solidFill>
              </a:rPr>
              <a:t>1850</a:t>
            </a:r>
          </a:p>
          <a:p>
            <a:endParaRPr lang="en-US" altLang="zh-CN" sz="1600" b="1" dirty="0">
              <a:solidFill>
                <a:schemeClr val="bg1"/>
              </a:solidFill>
            </a:endParaRPr>
          </a:p>
          <a:p>
            <a:r>
              <a:rPr lang="en-US" altLang="zh-CN" sz="1600" b="1" dirty="0" smtClean="0">
                <a:solidFill>
                  <a:srgbClr val="FF0000"/>
                </a:solidFill>
              </a:rPr>
              <a:t>Costliest </a:t>
            </a:r>
            <a:r>
              <a:rPr lang="en-US" altLang="zh-CN" sz="1600" b="1" dirty="0">
                <a:solidFill>
                  <a:srgbClr val="FF0000"/>
                </a:solidFill>
              </a:rPr>
              <a:t>tropical cyclone season on </a:t>
            </a:r>
            <a:r>
              <a:rPr lang="en-US" altLang="zh-CN" sz="1600" b="1" dirty="0" smtClean="0">
                <a:solidFill>
                  <a:srgbClr val="FF0000"/>
                </a:solidFill>
              </a:rPr>
              <a:t>record</a:t>
            </a:r>
            <a:r>
              <a:rPr lang="en-US" altLang="zh-CN" sz="1600" b="1" dirty="0">
                <a:solidFill>
                  <a:srgbClr val="FF0000"/>
                </a:solidFill>
              </a:rPr>
              <a:t>! (≥ $368.66 </a:t>
            </a:r>
            <a:r>
              <a:rPr lang="en-US" altLang="zh-CN" sz="1600" b="1" dirty="0" smtClean="0">
                <a:solidFill>
                  <a:srgbClr val="FF0000"/>
                </a:solidFill>
              </a:rPr>
              <a:t>billion) , </a:t>
            </a:r>
            <a:r>
              <a:rPr lang="en-US" altLang="zh-CN" sz="1600" dirty="0" smtClean="0">
                <a:solidFill>
                  <a:schemeClr val="bg1"/>
                </a:solidFill>
              </a:rPr>
              <a:t>nearly </a:t>
            </a:r>
            <a:r>
              <a:rPr lang="en-US" altLang="zh-CN" sz="1600" dirty="0">
                <a:solidFill>
                  <a:schemeClr val="bg1"/>
                </a:solidFill>
              </a:rPr>
              <a:t>all of which was due to three of the season's major </a:t>
            </a:r>
            <a:r>
              <a:rPr lang="en-US" altLang="zh-CN" sz="1600" dirty="0" smtClean="0">
                <a:solidFill>
                  <a:schemeClr val="bg1"/>
                </a:solidFill>
              </a:rPr>
              <a:t>hurricanes: Harvey</a:t>
            </a:r>
            <a:r>
              <a:rPr lang="en-US" altLang="zh-CN" sz="1600" dirty="0">
                <a:solidFill>
                  <a:schemeClr val="bg1"/>
                </a:solidFill>
              </a:rPr>
              <a:t>, Irma, and Maria. </a:t>
            </a:r>
            <a:endParaRPr lang="en-US" altLang="zh-CN" sz="1600" dirty="0" smtClean="0">
              <a:solidFill>
                <a:schemeClr val="bg1"/>
              </a:solidFill>
            </a:endParaRPr>
          </a:p>
          <a:p>
            <a:endParaRPr lang="en-US" altLang="zh-CN" sz="1600" dirty="0">
              <a:solidFill>
                <a:schemeClr val="bg1"/>
              </a:solidFill>
            </a:endParaRPr>
          </a:p>
          <a:p>
            <a:r>
              <a:rPr lang="en-US" altLang="zh-CN" sz="1600" b="1" dirty="0" smtClean="0">
                <a:solidFill>
                  <a:srgbClr val="FFFF00"/>
                </a:solidFill>
              </a:rPr>
              <a:t>    Climate Change? SST warming? </a:t>
            </a:r>
          </a:p>
          <a:p>
            <a:r>
              <a:rPr lang="en-US" altLang="zh-CN" sz="1600" b="1" dirty="0">
                <a:solidFill>
                  <a:srgbClr val="FFFF00"/>
                </a:solidFill>
              </a:rPr>
              <a:t> </a:t>
            </a:r>
            <a:r>
              <a:rPr lang="en-US" altLang="zh-CN" sz="1600" b="1" dirty="0" smtClean="0">
                <a:solidFill>
                  <a:srgbClr val="FFFF00"/>
                </a:solidFill>
              </a:rPr>
              <a:t>          Debate is still continuing  </a:t>
            </a:r>
            <a:endParaRPr lang="zh-CN" altLang="en-US" sz="1600" b="1" dirty="0">
              <a:solidFill>
                <a:srgbClr val="FFFF00"/>
              </a:solidFill>
            </a:endParaRPr>
          </a:p>
        </p:txBody>
      </p:sp>
    </p:spTree>
    <p:extLst>
      <p:ext uri="{BB962C8B-B14F-4D97-AF65-F5344CB8AC3E}">
        <p14:creationId xmlns:p14="http://schemas.microsoft.com/office/powerpoint/2010/main" val="3468635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4499992" cy="461665"/>
          </a:xfrm>
          <a:prstGeom prst="rect">
            <a:avLst/>
          </a:prstGeom>
        </p:spPr>
        <p:txBody>
          <a:bodyPr wrap="square">
            <a:spAutoFit/>
          </a:bodyPr>
          <a:lstStyle/>
          <a:p>
            <a:r>
              <a:rPr lang="en-US" altLang="zh-CN" sz="2400" b="1" dirty="0" smtClean="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rPr>
              <a:t>1. Background</a:t>
            </a:r>
            <a:endParaRPr lang="en-US" altLang="zh-CN" sz="2400" b="1" dirty="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endParaRPr>
          </a:p>
        </p:txBody>
      </p:sp>
      <p:sp>
        <p:nvSpPr>
          <p:cNvPr id="3" name="TextBox 2"/>
          <p:cNvSpPr txBox="1"/>
          <p:nvPr/>
        </p:nvSpPr>
        <p:spPr>
          <a:xfrm>
            <a:off x="303494" y="987574"/>
            <a:ext cx="8352928" cy="3416320"/>
          </a:xfrm>
          <a:prstGeom prst="rect">
            <a:avLst/>
          </a:prstGeom>
          <a:noFill/>
        </p:spPr>
        <p:txBody>
          <a:bodyPr wrap="square" rtlCol="0">
            <a:spAutoFit/>
          </a:bodyPr>
          <a:lstStyle/>
          <a:p>
            <a:pPr marL="342900" indent="-342900" algn="just">
              <a:buAutoNum type="arabicPeriod"/>
            </a:pPr>
            <a:r>
              <a:rPr lang="en-US" altLang="zh-CN" b="1" dirty="0" smtClean="0">
                <a:solidFill>
                  <a:srgbClr val="FFFF00"/>
                </a:solidFill>
              </a:rPr>
              <a:t>The development and evolution of tropical cyclones are strongly affected by both the SST and atmospheric dynamic forcing (Wang and Lee, 2008; Knutson et al., 2010): </a:t>
            </a:r>
          </a:p>
          <a:p>
            <a:pPr algn="just"/>
            <a:r>
              <a:rPr lang="en-US" altLang="zh-CN" b="1" dirty="0">
                <a:solidFill>
                  <a:srgbClr val="FFFF00"/>
                </a:solidFill>
              </a:rPr>
              <a:t> </a:t>
            </a:r>
            <a:r>
              <a:rPr lang="en-US" altLang="zh-CN" b="1" dirty="0" smtClean="0">
                <a:solidFill>
                  <a:srgbClr val="FFFF00"/>
                </a:solidFill>
              </a:rPr>
              <a:t>      </a:t>
            </a:r>
            <a:r>
              <a:rPr lang="en-US" altLang="zh-CN" b="1" dirty="0" smtClean="0">
                <a:solidFill>
                  <a:schemeClr val="bg1"/>
                </a:solidFill>
              </a:rPr>
              <a:t>a.  SST provides the key thermodynamic forcing </a:t>
            </a:r>
            <a:r>
              <a:rPr lang="en-US" altLang="zh-CN" b="1" dirty="0">
                <a:solidFill>
                  <a:schemeClr val="bg1"/>
                </a:solidFill>
              </a:rPr>
              <a:t>for </a:t>
            </a:r>
            <a:r>
              <a:rPr lang="en-US" altLang="zh-CN" b="1" dirty="0" smtClean="0">
                <a:solidFill>
                  <a:schemeClr val="bg1"/>
                </a:solidFill>
              </a:rPr>
              <a:t>TC: acts </a:t>
            </a:r>
            <a:r>
              <a:rPr lang="en-US" altLang="zh-CN" b="1" dirty="0">
                <a:solidFill>
                  <a:schemeClr val="bg1"/>
                </a:solidFill>
              </a:rPr>
              <a:t>as a heat </a:t>
            </a:r>
            <a:r>
              <a:rPr lang="en-US" altLang="zh-CN" b="1" dirty="0" smtClean="0">
                <a:solidFill>
                  <a:schemeClr val="bg1"/>
                </a:solidFill>
              </a:rPr>
              <a:t>engine    </a:t>
            </a:r>
          </a:p>
          <a:p>
            <a:pPr algn="just"/>
            <a:r>
              <a:rPr lang="en-US" altLang="zh-CN" b="1" dirty="0">
                <a:solidFill>
                  <a:schemeClr val="bg1"/>
                </a:solidFill>
              </a:rPr>
              <a:t> </a:t>
            </a:r>
            <a:r>
              <a:rPr lang="en-US" altLang="zh-CN" b="1" dirty="0" smtClean="0">
                <a:solidFill>
                  <a:schemeClr val="bg1"/>
                </a:solidFill>
              </a:rPr>
              <a:t>           (</a:t>
            </a:r>
            <a:r>
              <a:rPr lang="en-US" altLang="zh-CN" b="1" dirty="0">
                <a:solidFill>
                  <a:schemeClr val="bg1"/>
                </a:solidFill>
              </a:rPr>
              <a:t>e</a:t>
            </a:r>
            <a:r>
              <a:rPr lang="en-US" altLang="zh-CN" b="1" dirty="0" smtClean="0">
                <a:solidFill>
                  <a:schemeClr val="bg1"/>
                </a:solidFill>
              </a:rPr>
              <a:t>.g., Olivier and Zhang, 2017)</a:t>
            </a:r>
          </a:p>
          <a:p>
            <a:pPr algn="just"/>
            <a:r>
              <a:rPr lang="en-US" altLang="zh-CN" b="1" dirty="0">
                <a:solidFill>
                  <a:schemeClr val="bg1"/>
                </a:solidFill>
              </a:rPr>
              <a:t> </a:t>
            </a:r>
            <a:r>
              <a:rPr lang="en-US" altLang="zh-CN" b="1" dirty="0" smtClean="0">
                <a:solidFill>
                  <a:schemeClr val="bg1"/>
                </a:solidFill>
              </a:rPr>
              <a:t>      b.  Atmospheric dynamical forcings such as large-scale vertical wind shear and       </a:t>
            </a:r>
          </a:p>
          <a:p>
            <a:pPr algn="just"/>
            <a:r>
              <a:rPr lang="en-US" altLang="zh-CN" b="1" dirty="0">
                <a:solidFill>
                  <a:schemeClr val="bg1"/>
                </a:solidFill>
              </a:rPr>
              <a:t> </a:t>
            </a:r>
            <a:r>
              <a:rPr lang="en-US" altLang="zh-CN" b="1" dirty="0" smtClean="0">
                <a:solidFill>
                  <a:schemeClr val="bg1"/>
                </a:solidFill>
              </a:rPr>
              <a:t>            vertical motion are also important (e.g., Zhang and Tao, 2013)</a:t>
            </a:r>
          </a:p>
          <a:p>
            <a:pPr algn="just"/>
            <a:endParaRPr lang="en-US" altLang="zh-CN" b="1" dirty="0" smtClean="0">
              <a:solidFill>
                <a:schemeClr val="bg1"/>
              </a:solidFill>
            </a:endParaRPr>
          </a:p>
          <a:p>
            <a:pPr algn="just"/>
            <a:endParaRPr lang="en-US" altLang="zh-CN" b="1" dirty="0">
              <a:solidFill>
                <a:schemeClr val="bg1"/>
              </a:solidFill>
            </a:endParaRPr>
          </a:p>
          <a:p>
            <a:pPr marL="342900" indent="-342900" algn="just">
              <a:buAutoNum type="arabicPeriod" startAt="2"/>
            </a:pPr>
            <a:r>
              <a:rPr lang="en-US" altLang="zh-CN" b="1" dirty="0" smtClean="0">
                <a:solidFill>
                  <a:srgbClr val="FFFF00"/>
                </a:solidFill>
              </a:rPr>
              <a:t>There is no disagreement that the changing of sea surface temperature is one of the key factors in  affecting the TC climatology and that overall SST is rising due to the global warming (IPCC, 2013; Emanuel, 1988; Emanuel, 2005)</a:t>
            </a:r>
          </a:p>
        </p:txBody>
      </p:sp>
    </p:spTree>
    <p:extLst>
      <p:ext uri="{BB962C8B-B14F-4D97-AF65-F5344CB8AC3E}">
        <p14:creationId xmlns:p14="http://schemas.microsoft.com/office/powerpoint/2010/main" val="2048109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4499992" cy="461665"/>
          </a:xfrm>
          <a:prstGeom prst="rect">
            <a:avLst/>
          </a:prstGeom>
        </p:spPr>
        <p:txBody>
          <a:bodyPr wrap="square">
            <a:spAutoFit/>
          </a:bodyPr>
          <a:lstStyle/>
          <a:p>
            <a:r>
              <a:rPr lang="en-US" altLang="zh-CN" sz="2400" b="1" dirty="0" smtClean="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rPr>
              <a:t>1. Background</a:t>
            </a:r>
            <a:endParaRPr lang="en-US" altLang="zh-CN" sz="2400" b="1" dirty="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endParaRPr>
          </a:p>
        </p:txBody>
      </p:sp>
      <p:sp>
        <p:nvSpPr>
          <p:cNvPr id="3" name="矩形 2"/>
          <p:cNvSpPr/>
          <p:nvPr/>
        </p:nvSpPr>
        <p:spPr>
          <a:xfrm>
            <a:off x="0" y="555526"/>
            <a:ext cx="8964488" cy="369332"/>
          </a:xfrm>
          <a:prstGeom prst="rect">
            <a:avLst/>
          </a:prstGeom>
        </p:spPr>
        <p:txBody>
          <a:bodyPr wrap="square">
            <a:spAutoFit/>
          </a:bodyPr>
          <a:lstStyle/>
          <a:p>
            <a:r>
              <a:rPr lang="en-US" altLang="zh-CN" b="1" dirty="0">
                <a:solidFill>
                  <a:schemeClr val="bg1"/>
                </a:solidFill>
              </a:rPr>
              <a:t>Increasing destructiveness of tropical cyclones </a:t>
            </a:r>
            <a:r>
              <a:rPr lang="en-US" altLang="zh-CN" b="1" dirty="0" smtClean="0">
                <a:solidFill>
                  <a:schemeClr val="bg1"/>
                </a:solidFill>
              </a:rPr>
              <a:t>over the </a:t>
            </a:r>
            <a:r>
              <a:rPr lang="en-US" altLang="zh-CN" b="1" dirty="0">
                <a:solidFill>
                  <a:schemeClr val="bg1"/>
                </a:solidFill>
              </a:rPr>
              <a:t>past 30 </a:t>
            </a:r>
            <a:r>
              <a:rPr lang="en-US" altLang="zh-CN" b="1" dirty="0" smtClean="0">
                <a:solidFill>
                  <a:schemeClr val="bg1"/>
                </a:solidFill>
              </a:rPr>
              <a:t>years</a:t>
            </a:r>
            <a:endParaRPr lang="zh-CN" altLang="en-US" b="1"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203598"/>
            <a:ext cx="4597400"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203598"/>
            <a:ext cx="4375150"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491880" y="4786762"/>
            <a:ext cx="2515560" cy="369332"/>
          </a:xfrm>
          <a:prstGeom prst="rect">
            <a:avLst/>
          </a:prstGeom>
        </p:spPr>
        <p:txBody>
          <a:bodyPr wrap="none">
            <a:spAutoFit/>
          </a:bodyPr>
          <a:lstStyle/>
          <a:p>
            <a:r>
              <a:rPr lang="en-US" altLang="zh-CN" b="1" dirty="0">
                <a:solidFill>
                  <a:schemeClr val="bg1"/>
                </a:solidFill>
              </a:rPr>
              <a:t>(Emanuel, </a:t>
            </a:r>
            <a:r>
              <a:rPr lang="en-US" altLang="zh-CN" b="1" dirty="0" smtClean="0">
                <a:solidFill>
                  <a:schemeClr val="bg1"/>
                </a:solidFill>
              </a:rPr>
              <a:t>2005, Nature)</a:t>
            </a:r>
            <a:endParaRPr lang="zh-CN" altLang="en-US" b="1" dirty="0">
              <a:solidFill>
                <a:schemeClr val="bg1"/>
              </a:solidFill>
            </a:endParaRPr>
          </a:p>
        </p:txBody>
      </p:sp>
      <p:sp>
        <p:nvSpPr>
          <p:cNvPr id="6" name="TextBox 5"/>
          <p:cNvSpPr txBox="1"/>
          <p:nvPr/>
        </p:nvSpPr>
        <p:spPr>
          <a:xfrm>
            <a:off x="1187624" y="915566"/>
            <a:ext cx="2160240" cy="369332"/>
          </a:xfrm>
          <a:prstGeom prst="rect">
            <a:avLst/>
          </a:prstGeom>
          <a:noFill/>
        </p:spPr>
        <p:txBody>
          <a:bodyPr wrap="square" rtlCol="0">
            <a:spAutoFit/>
          </a:bodyPr>
          <a:lstStyle/>
          <a:p>
            <a:pPr algn="ctr"/>
            <a:r>
              <a:rPr lang="en-US" altLang="zh-CN" dirty="0" smtClean="0">
                <a:solidFill>
                  <a:srgbClr val="FFFF00"/>
                </a:solidFill>
              </a:rPr>
              <a:t>North Atlantic</a:t>
            </a:r>
            <a:endParaRPr lang="zh-CN" altLang="en-US" dirty="0">
              <a:solidFill>
                <a:srgbClr val="FFFF00"/>
              </a:solidFill>
            </a:endParaRPr>
          </a:p>
        </p:txBody>
      </p:sp>
      <p:sp>
        <p:nvSpPr>
          <p:cNvPr id="9" name="TextBox 8"/>
          <p:cNvSpPr txBox="1"/>
          <p:nvPr/>
        </p:nvSpPr>
        <p:spPr>
          <a:xfrm>
            <a:off x="5724128" y="915566"/>
            <a:ext cx="2520279" cy="369332"/>
          </a:xfrm>
          <a:prstGeom prst="rect">
            <a:avLst/>
          </a:prstGeom>
          <a:noFill/>
        </p:spPr>
        <p:txBody>
          <a:bodyPr wrap="square" rtlCol="0">
            <a:spAutoFit/>
          </a:bodyPr>
          <a:lstStyle/>
          <a:p>
            <a:pPr algn="ctr"/>
            <a:r>
              <a:rPr lang="en-US" altLang="zh-CN" dirty="0" smtClean="0">
                <a:solidFill>
                  <a:srgbClr val="FFFF00"/>
                </a:solidFill>
              </a:rPr>
              <a:t>Western North Pacific</a:t>
            </a:r>
            <a:endParaRPr lang="zh-CN" altLang="en-US" dirty="0">
              <a:solidFill>
                <a:srgbClr val="FFFF00"/>
              </a:solidFill>
            </a:endParaRPr>
          </a:p>
        </p:txBody>
      </p:sp>
    </p:spTree>
    <p:extLst>
      <p:ext uri="{BB962C8B-B14F-4D97-AF65-F5344CB8AC3E}">
        <p14:creationId xmlns:p14="http://schemas.microsoft.com/office/powerpoint/2010/main" val="3179155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4499992" cy="461665"/>
          </a:xfrm>
          <a:prstGeom prst="rect">
            <a:avLst/>
          </a:prstGeom>
        </p:spPr>
        <p:txBody>
          <a:bodyPr wrap="square">
            <a:spAutoFit/>
          </a:bodyPr>
          <a:lstStyle/>
          <a:p>
            <a:r>
              <a:rPr lang="en-US" altLang="zh-CN" sz="2400" b="1" dirty="0" smtClean="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rPr>
              <a:t>1. Background</a:t>
            </a:r>
            <a:endParaRPr lang="en-US" altLang="zh-CN" sz="2400" b="1" dirty="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579" r="2223"/>
          <a:stretch/>
        </p:blipFill>
        <p:spPr bwMode="auto">
          <a:xfrm>
            <a:off x="700030" y="2499742"/>
            <a:ext cx="3295906"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44" r="48257"/>
          <a:stretch/>
        </p:blipFill>
        <p:spPr bwMode="auto">
          <a:xfrm>
            <a:off x="700029" y="627534"/>
            <a:ext cx="3295906"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8509" y="3003798"/>
            <a:ext cx="461665" cy="1440160"/>
          </a:xfrm>
          <a:prstGeom prst="rect">
            <a:avLst/>
          </a:prstGeom>
          <a:noFill/>
        </p:spPr>
        <p:txBody>
          <a:bodyPr vert="eaVert" wrap="square" rtlCol="0">
            <a:spAutoFit/>
          </a:bodyPr>
          <a:lstStyle/>
          <a:p>
            <a:r>
              <a:rPr lang="en-US" altLang="zh-CN" dirty="0">
                <a:solidFill>
                  <a:srgbClr val="FFFF00"/>
                </a:solidFill>
              </a:rPr>
              <a:t>North Atlantic</a:t>
            </a:r>
          </a:p>
        </p:txBody>
      </p:sp>
      <p:sp>
        <p:nvSpPr>
          <p:cNvPr id="7" name="TextBox 6"/>
          <p:cNvSpPr txBox="1"/>
          <p:nvPr/>
        </p:nvSpPr>
        <p:spPr>
          <a:xfrm>
            <a:off x="128509" y="555526"/>
            <a:ext cx="461665" cy="2232008"/>
          </a:xfrm>
          <a:prstGeom prst="rect">
            <a:avLst/>
          </a:prstGeom>
          <a:noFill/>
        </p:spPr>
        <p:txBody>
          <a:bodyPr vert="eaVert" wrap="square" rtlCol="0">
            <a:spAutoFit/>
          </a:bodyPr>
          <a:lstStyle/>
          <a:p>
            <a:r>
              <a:rPr lang="en-US" altLang="zh-CN" dirty="0">
                <a:solidFill>
                  <a:srgbClr val="FFFF00"/>
                </a:solidFill>
              </a:rPr>
              <a:t>Western North Pacific</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55526"/>
            <a:ext cx="4104456" cy="410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2699792" y="4772013"/>
            <a:ext cx="3490956" cy="369332"/>
          </a:xfrm>
          <a:prstGeom prst="rect">
            <a:avLst/>
          </a:prstGeom>
        </p:spPr>
        <p:txBody>
          <a:bodyPr wrap="none">
            <a:spAutoFit/>
          </a:bodyPr>
          <a:lstStyle/>
          <a:p>
            <a:r>
              <a:rPr lang="en-US" altLang="zh-CN" b="1" dirty="0" smtClean="0">
                <a:solidFill>
                  <a:schemeClr val="bg1"/>
                </a:solidFill>
              </a:rPr>
              <a:t>(Sun </a:t>
            </a:r>
            <a:r>
              <a:rPr lang="en-US" altLang="zh-CN" b="1" dirty="0">
                <a:solidFill>
                  <a:schemeClr val="bg1"/>
                </a:solidFill>
              </a:rPr>
              <a:t>et al., </a:t>
            </a:r>
            <a:r>
              <a:rPr lang="en-US" altLang="zh-CN" b="1" dirty="0" smtClean="0">
                <a:solidFill>
                  <a:schemeClr val="bg1"/>
                </a:solidFill>
              </a:rPr>
              <a:t>2017, Scientific Report)</a:t>
            </a:r>
            <a:endParaRPr lang="zh-CN" altLang="en-US" dirty="0">
              <a:solidFill>
                <a:schemeClr val="bg1"/>
              </a:solidFill>
            </a:endParaRPr>
          </a:p>
        </p:txBody>
      </p:sp>
    </p:spTree>
    <p:extLst>
      <p:ext uri="{BB962C8B-B14F-4D97-AF65-F5344CB8AC3E}">
        <p14:creationId xmlns:p14="http://schemas.microsoft.com/office/powerpoint/2010/main" val="3616172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4499992" cy="461665"/>
          </a:xfrm>
          <a:prstGeom prst="rect">
            <a:avLst/>
          </a:prstGeom>
        </p:spPr>
        <p:txBody>
          <a:bodyPr wrap="square">
            <a:spAutoFit/>
          </a:bodyPr>
          <a:lstStyle/>
          <a:p>
            <a:r>
              <a:rPr lang="en-US" altLang="zh-CN" sz="2400" b="1" dirty="0" smtClean="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rPr>
              <a:t>1. Background</a:t>
            </a:r>
            <a:endParaRPr lang="en-US" altLang="zh-CN" sz="2400" b="1" dirty="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endParaRPr>
          </a:p>
        </p:txBody>
      </p:sp>
      <p:sp>
        <p:nvSpPr>
          <p:cNvPr id="3" name="矩形 2"/>
          <p:cNvSpPr/>
          <p:nvPr/>
        </p:nvSpPr>
        <p:spPr>
          <a:xfrm>
            <a:off x="0" y="555526"/>
            <a:ext cx="8964488" cy="369332"/>
          </a:xfrm>
          <a:prstGeom prst="rect">
            <a:avLst/>
          </a:prstGeom>
        </p:spPr>
        <p:txBody>
          <a:bodyPr wrap="square">
            <a:spAutoFit/>
          </a:bodyPr>
          <a:lstStyle/>
          <a:p>
            <a:r>
              <a:rPr lang="en-US" altLang="zh-CN" b="1" dirty="0" smtClean="0">
                <a:solidFill>
                  <a:schemeClr val="bg1"/>
                </a:solidFill>
              </a:rPr>
              <a:t>Case study: Hurricane Sandy (9km grid-spacing)</a:t>
            </a:r>
            <a:endParaRPr lang="zh-CN" altLang="en-US" b="1"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45333"/>
            <a:ext cx="7920880" cy="371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419872" y="4772013"/>
            <a:ext cx="2262158" cy="369332"/>
          </a:xfrm>
          <a:prstGeom prst="rect">
            <a:avLst/>
          </a:prstGeom>
        </p:spPr>
        <p:txBody>
          <a:bodyPr wrap="none">
            <a:spAutoFit/>
          </a:bodyPr>
          <a:lstStyle/>
          <a:p>
            <a:r>
              <a:rPr lang="en-US" altLang="zh-CN" b="1" dirty="0" smtClean="0">
                <a:solidFill>
                  <a:schemeClr val="bg1"/>
                </a:solidFill>
              </a:rPr>
              <a:t>(Lau </a:t>
            </a:r>
            <a:r>
              <a:rPr lang="en-US" altLang="zh-CN" b="1" dirty="0">
                <a:solidFill>
                  <a:schemeClr val="bg1"/>
                </a:solidFill>
              </a:rPr>
              <a:t>et al., </a:t>
            </a:r>
            <a:r>
              <a:rPr lang="en-US" altLang="zh-CN" b="1" dirty="0" smtClean="0">
                <a:solidFill>
                  <a:schemeClr val="bg1"/>
                </a:solidFill>
              </a:rPr>
              <a:t>2016, GRL)</a:t>
            </a:r>
            <a:endParaRPr lang="zh-CN" altLang="en-US" dirty="0">
              <a:solidFill>
                <a:schemeClr val="bg1"/>
              </a:solidFill>
            </a:endParaRPr>
          </a:p>
        </p:txBody>
      </p:sp>
    </p:spTree>
    <p:extLst>
      <p:ext uri="{BB962C8B-B14F-4D97-AF65-F5344CB8AC3E}">
        <p14:creationId xmlns:p14="http://schemas.microsoft.com/office/powerpoint/2010/main" val="1355148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4499992" cy="461665"/>
          </a:xfrm>
          <a:prstGeom prst="rect">
            <a:avLst/>
          </a:prstGeom>
        </p:spPr>
        <p:txBody>
          <a:bodyPr wrap="square">
            <a:spAutoFit/>
          </a:bodyPr>
          <a:lstStyle/>
          <a:p>
            <a:r>
              <a:rPr lang="en-US" altLang="zh-CN" sz="2400" b="1" dirty="0" smtClean="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rPr>
              <a:t>1. Background</a:t>
            </a:r>
            <a:endParaRPr lang="en-US" altLang="zh-CN" sz="2400" b="1" dirty="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endParaRPr>
          </a:p>
        </p:txBody>
      </p:sp>
      <p:sp>
        <p:nvSpPr>
          <p:cNvPr id="3" name="TextBox 2"/>
          <p:cNvSpPr txBox="1"/>
          <p:nvPr/>
        </p:nvSpPr>
        <p:spPr>
          <a:xfrm>
            <a:off x="323528" y="750639"/>
            <a:ext cx="8496944" cy="4801314"/>
          </a:xfrm>
          <a:prstGeom prst="rect">
            <a:avLst/>
          </a:prstGeom>
          <a:noFill/>
        </p:spPr>
        <p:txBody>
          <a:bodyPr wrap="square" rtlCol="0">
            <a:spAutoFit/>
          </a:bodyPr>
          <a:lstStyle/>
          <a:p>
            <a:r>
              <a:rPr lang="en-US" altLang="zh-CN" dirty="0" smtClean="0">
                <a:solidFill>
                  <a:schemeClr val="bg1"/>
                </a:solidFill>
              </a:rPr>
              <a:t>The objective of this study:</a:t>
            </a:r>
          </a:p>
          <a:p>
            <a:endParaRPr lang="en-US" altLang="zh-CN" dirty="0">
              <a:solidFill>
                <a:schemeClr val="bg1"/>
              </a:solidFill>
            </a:endParaRPr>
          </a:p>
          <a:p>
            <a:pPr algn="just"/>
            <a:r>
              <a:rPr lang="en-US" altLang="zh-CN" b="1" dirty="0" smtClean="0">
                <a:solidFill>
                  <a:srgbClr val="FFFF00"/>
                </a:solidFill>
              </a:rPr>
              <a:t>To understanding the possible responses of TCs occurred in 2017 hurricane season to the thermodynamical forcing of a warmer Atlantic Ocean, but under the present-day atmospheric conditions (compared with both the climatological and future SST).</a:t>
            </a:r>
          </a:p>
          <a:p>
            <a:endParaRPr lang="en-US" altLang="zh-CN" dirty="0">
              <a:solidFill>
                <a:schemeClr val="bg1"/>
              </a:solidFill>
            </a:endParaRPr>
          </a:p>
          <a:p>
            <a:endParaRPr lang="en-US" altLang="zh-CN" dirty="0" smtClean="0">
              <a:solidFill>
                <a:schemeClr val="bg1"/>
              </a:solidFill>
            </a:endParaRPr>
          </a:p>
          <a:p>
            <a:r>
              <a:rPr lang="en-US" altLang="zh-CN" dirty="0" smtClean="0">
                <a:solidFill>
                  <a:schemeClr val="bg1"/>
                </a:solidFill>
              </a:rPr>
              <a:t>The differences between the current study and previous works:</a:t>
            </a:r>
          </a:p>
          <a:p>
            <a:endParaRPr lang="en-US" altLang="zh-CN" dirty="0">
              <a:solidFill>
                <a:schemeClr val="bg1"/>
              </a:solidFill>
            </a:endParaRPr>
          </a:p>
          <a:p>
            <a:pPr marL="342900" indent="-342900">
              <a:buAutoNum type="arabicPeriod"/>
            </a:pPr>
            <a:r>
              <a:rPr lang="en-US" altLang="zh-CN" dirty="0" smtClean="0">
                <a:solidFill>
                  <a:srgbClr val="FFFF00"/>
                </a:solidFill>
              </a:rPr>
              <a:t>It is not a case study while simulates all hurricanes occurred in one season at gray zone resolution (9 km) without using cumulus schemes. </a:t>
            </a:r>
          </a:p>
          <a:p>
            <a:pPr marL="342900" indent="-342900">
              <a:buAutoNum type="arabicPeriod"/>
            </a:pPr>
            <a:endParaRPr lang="en-US" altLang="zh-CN" dirty="0">
              <a:solidFill>
                <a:srgbClr val="FFFF00"/>
              </a:solidFill>
            </a:endParaRPr>
          </a:p>
          <a:p>
            <a:pPr marL="342900" indent="-342900">
              <a:buAutoNum type="arabicPeriod"/>
            </a:pPr>
            <a:r>
              <a:rPr lang="en-US" altLang="zh-CN" dirty="0" smtClean="0">
                <a:solidFill>
                  <a:srgbClr val="FFFF00"/>
                </a:solidFill>
              </a:rPr>
              <a:t>Compared to the past TC climatology studies, this study will compare the changes of each hurricane in the season induced by the SST changing.</a:t>
            </a:r>
          </a:p>
          <a:p>
            <a:pPr marL="342900" indent="-342900">
              <a:buAutoNum type="arabicPeriod"/>
            </a:pPr>
            <a:endParaRPr lang="en-US" altLang="zh-CN" dirty="0">
              <a:solidFill>
                <a:schemeClr val="bg1"/>
              </a:solidFill>
            </a:endParaRPr>
          </a:p>
          <a:p>
            <a:endParaRPr lang="en-US" altLang="zh-CN" dirty="0" smtClean="0">
              <a:solidFill>
                <a:schemeClr val="bg1"/>
              </a:solidFill>
            </a:endParaRPr>
          </a:p>
          <a:p>
            <a:endParaRPr lang="en-US" altLang="zh-CN" dirty="0">
              <a:solidFill>
                <a:schemeClr val="bg1"/>
              </a:solidFill>
            </a:endParaRPr>
          </a:p>
        </p:txBody>
      </p:sp>
    </p:spTree>
    <p:extLst>
      <p:ext uri="{BB962C8B-B14F-4D97-AF65-F5344CB8AC3E}">
        <p14:creationId xmlns:p14="http://schemas.microsoft.com/office/powerpoint/2010/main" val="1990227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7380312" cy="461665"/>
          </a:xfrm>
          <a:prstGeom prst="rect">
            <a:avLst/>
          </a:prstGeom>
        </p:spPr>
        <p:txBody>
          <a:bodyPr wrap="square">
            <a:spAutoFit/>
          </a:bodyPr>
          <a:lstStyle/>
          <a:p>
            <a:r>
              <a:rPr lang="en-US" altLang="zh-CN" sz="2400" b="1" dirty="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rPr>
              <a:t>2</a:t>
            </a:r>
            <a:r>
              <a:rPr lang="en-US" altLang="zh-CN" sz="2400" b="1" dirty="0" smtClean="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rPr>
              <a:t>. </a:t>
            </a:r>
            <a:r>
              <a:rPr lang="en-US" altLang="zh-CN" sz="2400" b="1" dirty="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rPr>
              <a:t>Numerical model and experimental design</a:t>
            </a:r>
          </a:p>
        </p:txBody>
      </p:sp>
      <p:pic>
        <p:nvPicPr>
          <p:cNvPr id="5122" name="Picture 2" descr="H:\TC_9km\pic\Dom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9582"/>
            <a:ext cx="5399584" cy="343713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907704" y="690250"/>
            <a:ext cx="1608133" cy="369332"/>
          </a:xfrm>
          <a:prstGeom prst="rect">
            <a:avLst/>
          </a:prstGeom>
        </p:spPr>
        <p:txBody>
          <a:bodyPr wrap="none">
            <a:spAutoFit/>
          </a:bodyPr>
          <a:lstStyle/>
          <a:p>
            <a:r>
              <a:rPr lang="en-US" altLang="zh-CN" b="1" dirty="0" smtClean="0">
                <a:solidFill>
                  <a:srgbClr val="FFFF00"/>
                </a:solidFill>
              </a:rPr>
              <a:t>Model Domain</a:t>
            </a:r>
          </a:p>
        </p:txBody>
      </p:sp>
      <p:sp>
        <p:nvSpPr>
          <p:cNvPr id="4" name="TextBox 3"/>
          <p:cNvSpPr txBox="1"/>
          <p:nvPr/>
        </p:nvSpPr>
        <p:spPr>
          <a:xfrm>
            <a:off x="5580112" y="874916"/>
            <a:ext cx="3312368" cy="369332"/>
          </a:xfrm>
          <a:prstGeom prst="rect">
            <a:avLst/>
          </a:prstGeom>
          <a:noFill/>
        </p:spPr>
        <p:txBody>
          <a:bodyPr wrap="square" rtlCol="0">
            <a:spAutoFit/>
          </a:bodyPr>
          <a:lstStyle/>
          <a:p>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1192570412"/>
              </p:ext>
            </p:extLst>
          </p:nvPr>
        </p:nvGraphicFramePr>
        <p:xfrm>
          <a:off x="5504994" y="555526"/>
          <a:ext cx="3603510" cy="1096763"/>
        </p:xfrm>
        <a:graphic>
          <a:graphicData uri="http://schemas.openxmlformats.org/drawingml/2006/table">
            <a:tbl>
              <a:tblPr firstRow="1" bandRow="1">
                <a:tableStyleId>{073A0DAA-6AF3-43AB-8588-CEC1D06C72B9}</a:tableStyleId>
              </a:tblPr>
              <a:tblGrid>
                <a:gridCol w="1801755"/>
                <a:gridCol w="1801755"/>
              </a:tblGrid>
              <a:tr h="216149">
                <a:tc>
                  <a:txBody>
                    <a:bodyPr/>
                    <a:lstStyle/>
                    <a:p>
                      <a:pPr algn="ctr"/>
                      <a:r>
                        <a:rPr lang="en-US" altLang="zh-CN" sz="1400" b="0" kern="1200" dirty="0" smtClean="0">
                          <a:solidFill>
                            <a:schemeClr val="dk1"/>
                          </a:solidFill>
                          <a:latin typeface="+mn-lt"/>
                          <a:ea typeface="+mn-ea"/>
                          <a:cs typeface="+mn-cs"/>
                        </a:rPr>
                        <a:t>Grid</a:t>
                      </a:r>
                      <a:r>
                        <a:rPr lang="en-US" altLang="zh-CN" sz="1400" b="0" kern="1200" baseline="0" dirty="0" smtClean="0">
                          <a:solidFill>
                            <a:schemeClr val="dk1"/>
                          </a:solidFill>
                          <a:latin typeface="+mn-lt"/>
                          <a:ea typeface="+mn-ea"/>
                          <a:cs typeface="+mn-cs"/>
                        </a:rPr>
                        <a:t> spacing</a:t>
                      </a:r>
                      <a:endParaRPr lang="zh-CN" altLang="en-US" sz="1400" b="0" kern="1200" dirty="0">
                        <a:solidFill>
                          <a:schemeClr val="dk1"/>
                        </a:solidFill>
                        <a:latin typeface="+mn-lt"/>
                        <a:ea typeface="+mn-ea"/>
                        <a:cs typeface="+mn-cs"/>
                      </a:endParaRPr>
                    </a:p>
                  </a:txBody>
                  <a:tcPr anchor="ctr">
                    <a:solidFill>
                      <a:schemeClr val="bg1">
                        <a:lumMod val="85000"/>
                      </a:schemeClr>
                    </a:solidFill>
                  </a:tcPr>
                </a:tc>
                <a:tc>
                  <a:txBody>
                    <a:bodyPr/>
                    <a:lstStyle/>
                    <a:p>
                      <a:pPr algn="ctr"/>
                      <a:r>
                        <a:rPr lang="en-US" altLang="zh-CN" sz="1400" b="0" kern="1200" dirty="0" smtClean="0">
                          <a:solidFill>
                            <a:schemeClr val="dk1"/>
                          </a:solidFill>
                          <a:latin typeface="+mn-lt"/>
                          <a:ea typeface="+mn-ea"/>
                          <a:cs typeface="+mn-cs"/>
                        </a:rPr>
                        <a:t>9 km</a:t>
                      </a:r>
                    </a:p>
                  </a:txBody>
                  <a:tcPr anchor="ctr">
                    <a:solidFill>
                      <a:schemeClr val="bg1">
                        <a:lumMod val="85000"/>
                      </a:schemeClr>
                    </a:solidFill>
                  </a:tcPr>
                </a:tc>
              </a:tr>
              <a:tr h="487163">
                <a:tc>
                  <a:txBody>
                    <a:bodyPr/>
                    <a:lstStyle/>
                    <a:p>
                      <a:pPr algn="ctr"/>
                      <a:r>
                        <a:rPr lang="en-US" altLang="zh-CN" sz="1400" b="0" kern="1200" dirty="0" smtClean="0">
                          <a:solidFill>
                            <a:schemeClr val="dk1"/>
                          </a:solidFill>
                          <a:latin typeface="+mn-lt"/>
                          <a:ea typeface="+mn-ea"/>
                          <a:cs typeface="+mn-cs"/>
                        </a:rPr>
                        <a:t>Vertical levels</a:t>
                      </a:r>
                      <a:r>
                        <a:rPr lang="en-US" altLang="zh-CN" sz="1400" b="0" kern="1200" baseline="0" dirty="0" smtClean="0">
                          <a:solidFill>
                            <a:schemeClr val="dk1"/>
                          </a:solidFill>
                          <a:latin typeface="+mn-lt"/>
                          <a:ea typeface="+mn-ea"/>
                          <a:cs typeface="+mn-cs"/>
                        </a:rPr>
                        <a:t> </a:t>
                      </a:r>
                      <a:endParaRPr lang="zh-CN" altLang="en-US" sz="1400" b="0" kern="1200" dirty="0">
                        <a:solidFill>
                          <a:schemeClr val="dk1"/>
                        </a:solidFill>
                        <a:latin typeface="+mn-lt"/>
                        <a:ea typeface="+mn-ea"/>
                        <a:cs typeface="+mn-cs"/>
                      </a:endParaRPr>
                    </a:p>
                  </a:txBody>
                  <a:tcPr anchor="ctr">
                    <a:solidFill>
                      <a:schemeClr val="bg1">
                        <a:lumMod val="85000"/>
                      </a:schemeClr>
                    </a:solidFill>
                  </a:tcPr>
                </a:tc>
                <a:tc>
                  <a:txBody>
                    <a:bodyPr/>
                    <a:lstStyle/>
                    <a:p>
                      <a:pPr algn="ctr"/>
                      <a:r>
                        <a:rPr lang="en-US" altLang="zh-CN" sz="1400" b="0" kern="1200" dirty="0" smtClean="0">
                          <a:solidFill>
                            <a:schemeClr val="dk1"/>
                          </a:solidFill>
                          <a:latin typeface="+mn-lt"/>
                          <a:ea typeface="+mn-ea"/>
                          <a:cs typeface="+mn-cs"/>
                        </a:rPr>
                        <a:t>45 </a:t>
                      </a:r>
                    </a:p>
                  </a:txBody>
                  <a:tcPr anchor="ctr">
                    <a:solidFill>
                      <a:schemeClr val="bg1">
                        <a:lumMod val="85000"/>
                      </a:schemeClr>
                    </a:solidFill>
                  </a:tcPr>
                </a:tc>
              </a:tr>
              <a:tr h="136025">
                <a:tc>
                  <a:txBody>
                    <a:bodyPr/>
                    <a:lstStyle/>
                    <a:p>
                      <a:pPr algn="ctr"/>
                      <a:r>
                        <a:rPr lang="en-US" altLang="zh-CN" sz="1400" b="0" kern="1200" dirty="0" smtClean="0">
                          <a:solidFill>
                            <a:schemeClr val="dk1"/>
                          </a:solidFill>
                          <a:latin typeface="+mn-lt"/>
                          <a:ea typeface="+mn-ea"/>
                          <a:cs typeface="+mn-cs"/>
                        </a:rPr>
                        <a:t>Boundary Conditions</a:t>
                      </a:r>
                      <a:endParaRPr lang="zh-CN" altLang="en-US" sz="1400" b="0" kern="1200" dirty="0">
                        <a:solidFill>
                          <a:schemeClr val="dk1"/>
                        </a:solidFill>
                        <a:latin typeface="+mn-lt"/>
                        <a:ea typeface="+mn-ea"/>
                        <a:cs typeface="+mn-cs"/>
                      </a:endParaRPr>
                    </a:p>
                  </a:txBody>
                  <a:tcPr anchor="ctr"/>
                </a:tc>
                <a:tc>
                  <a:txBody>
                    <a:bodyPr/>
                    <a:lstStyle/>
                    <a:p>
                      <a:pPr algn="ctr"/>
                      <a:r>
                        <a:rPr lang="en-US" altLang="zh-CN" sz="1400" b="0" dirty="0" smtClean="0"/>
                        <a:t>FNL</a:t>
                      </a:r>
                      <a:endParaRPr lang="zh-CN" altLang="en-US" sz="1400" b="0" dirty="0"/>
                    </a:p>
                  </a:txBody>
                  <a:tcPr anchor="ctr"/>
                </a:tc>
              </a:tr>
            </a:tbl>
          </a:graphicData>
        </a:graphic>
      </p:graphicFrame>
      <p:sp>
        <p:nvSpPr>
          <p:cNvPr id="5" name="TextBox 4"/>
          <p:cNvSpPr txBox="1"/>
          <p:nvPr/>
        </p:nvSpPr>
        <p:spPr>
          <a:xfrm>
            <a:off x="5580112" y="1635646"/>
            <a:ext cx="3312368" cy="3600986"/>
          </a:xfrm>
          <a:prstGeom prst="rect">
            <a:avLst/>
          </a:prstGeom>
          <a:noFill/>
        </p:spPr>
        <p:txBody>
          <a:bodyPr wrap="square" rtlCol="0">
            <a:spAutoFit/>
          </a:bodyPr>
          <a:lstStyle/>
          <a:p>
            <a:pPr algn="just"/>
            <a:r>
              <a:rPr lang="en-US" altLang="zh-CN" sz="1600" b="1" dirty="0" smtClean="0">
                <a:solidFill>
                  <a:srgbClr val="FFFF00"/>
                </a:solidFill>
              </a:rPr>
              <a:t>1. No convective parameterization </a:t>
            </a:r>
            <a:r>
              <a:rPr lang="en-US" altLang="zh-CN" sz="1600" b="1" dirty="0">
                <a:solidFill>
                  <a:srgbClr val="FFFF00"/>
                </a:solidFill>
              </a:rPr>
              <a:t>scheme is </a:t>
            </a:r>
            <a:r>
              <a:rPr lang="en-US" altLang="zh-CN" sz="1600" b="1" dirty="0" smtClean="0">
                <a:solidFill>
                  <a:srgbClr val="FFFF00"/>
                </a:solidFill>
              </a:rPr>
              <a:t>used</a:t>
            </a:r>
          </a:p>
          <a:p>
            <a:pPr algn="just"/>
            <a:endParaRPr lang="en-US" altLang="zh-CN" sz="1600" b="1" dirty="0">
              <a:solidFill>
                <a:srgbClr val="FFFF00"/>
              </a:solidFill>
            </a:endParaRPr>
          </a:p>
          <a:p>
            <a:pPr algn="just"/>
            <a:r>
              <a:rPr lang="en-US" altLang="zh-CN" sz="1600" b="1" dirty="0" smtClean="0">
                <a:solidFill>
                  <a:srgbClr val="FFFF00"/>
                </a:solidFill>
              </a:rPr>
              <a:t>2. Special nudging is used </a:t>
            </a:r>
          </a:p>
          <a:p>
            <a:r>
              <a:rPr lang="en-US" altLang="zh-CN" sz="1400" dirty="0" smtClean="0">
                <a:solidFill>
                  <a:schemeClr val="bg1"/>
                </a:solidFill>
              </a:rPr>
              <a:t>     Only horizontal wind field is nudged;</a:t>
            </a:r>
          </a:p>
          <a:p>
            <a:r>
              <a:rPr lang="en-US" altLang="zh-CN" sz="1400" dirty="0" smtClean="0">
                <a:solidFill>
                  <a:schemeClr val="bg1"/>
                </a:solidFill>
              </a:rPr>
              <a:t>     Above the boundary layer;</a:t>
            </a:r>
          </a:p>
          <a:p>
            <a:r>
              <a:rPr lang="en-US" altLang="zh-CN" sz="1400" dirty="0" smtClean="0">
                <a:solidFill>
                  <a:schemeClr val="bg1"/>
                </a:solidFill>
              </a:rPr>
              <a:t>     Only wavelength &gt;1000 km; </a:t>
            </a:r>
          </a:p>
          <a:p>
            <a:r>
              <a:rPr lang="en-US" altLang="zh-CN" sz="1400" dirty="0" smtClean="0">
                <a:solidFill>
                  <a:schemeClr val="bg1"/>
                </a:solidFill>
              </a:rPr>
              <a:t>     E-folding time = 1hr; </a:t>
            </a:r>
          </a:p>
          <a:p>
            <a:r>
              <a:rPr lang="en-US" altLang="zh-CN" sz="1400" dirty="0" smtClean="0">
                <a:solidFill>
                  <a:schemeClr val="bg1"/>
                </a:solidFill>
              </a:rPr>
              <a:t>     Relaxed every 10 time steps</a:t>
            </a:r>
          </a:p>
          <a:p>
            <a:endParaRPr lang="en-US" altLang="zh-CN" sz="1400" dirty="0">
              <a:solidFill>
                <a:schemeClr val="bg1"/>
              </a:solidFill>
            </a:endParaRPr>
          </a:p>
          <a:p>
            <a:r>
              <a:rPr lang="en-US" altLang="zh-CN" sz="1600" b="1" dirty="0">
                <a:solidFill>
                  <a:srgbClr val="FFFF00"/>
                </a:solidFill>
              </a:rPr>
              <a:t>3. SST is updated every 6 hours using NCEP SST </a:t>
            </a:r>
            <a:r>
              <a:rPr lang="en-US" altLang="zh-CN" sz="1600" b="1" dirty="0" smtClean="0">
                <a:solidFill>
                  <a:srgbClr val="FFFF00"/>
                </a:solidFill>
              </a:rPr>
              <a:t>Analysis (1/12</a:t>
            </a:r>
            <a:r>
              <a:rPr lang="en-US" altLang="zh-CN" sz="1600" b="1" baseline="30000" dirty="0" smtClean="0">
                <a:solidFill>
                  <a:srgbClr val="FFFF00"/>
                </a:solidFill>
              </a:rPr>
              <a:t>th</a:t>
            </a:r>
            <a:r>
              <a:rPr lang="en-US" altLang="zh-CN" sz="1600" b="1" dirty="0" smtClean="0">
                <a:solidFill>
                  <a:srgbClr val="FFFF00"/>
                </a:solidFill>
              </a:rPr>
              <a:t> degree) </a:t>
            </a:r>
          </a:p>
          <a:p>
            <a:r>
              <a:rPr lang="en-US" altLang="zh-CN" sz="1400" dirty="0" smtClean="0">
                <a:solidFill>
                  <a:schemeClr val="bg1"/>
                </a:solidFill>
              </a:rPr>
              <a:t>      2017 SST:   </a:t>
            </a:r>
            <a:r>
              <a:rPr lang="en-US" altLang="zh-CN" sz="1400" dirty="0">
                <a:solidFill>
                  <a:schemeClr val="bg1"/>
                </a:solidFill>
              </a:rPr>
              <a:t>Current SST</a:t>
            </a:r>
          </a:p>
          <a:p>
            <a:r>
              <a:rPr lang="en-US" altLang="zh-CN" sz="1400" dirty="0" smtClean="0">
                <a:solidFill>
                  <a:schemeClr val="bg1"/>
                </a:solidFill>
              </a:rPr>
              <a:t>      06-16 SST:  Climatological </a:t>
            </a:r>
            <a:r>
              <a:rPr lang="en-US" altLang="zh-CN" sz="1400" dirty="0">
                <a:solidFill>
                  <a:schemeClr val="bg1"/>
                </a:solidFill>
              </a:rPr>
              <a:t>SST averaged </a:t>
            </a:r>
            <a:r>
              <a:rPr lang="en-US" altLang="zh-CN" sz="1400" dirty="0" smtClean="0">
                <a:solidFill>
                  <a:schemeClr val="bg1"/>
                </a:solidFill>
              </a:rPr>
              <a:t>                  </a:t>
            </a:r>
          </a:p>
          <a:p>
            <a:r>
              <a:rPr lang="en-US" altLang="zh-CN" sz="1400" dirty="0">
                <a:solidFill>
                  <a:schemeClr val="bg1"/>
                </a:solidFill>
              </a:rPr>
              <a:t> </a:t>
            </a:r>
            <a:r>
              <a:rPr lang="en-US" altLang="zh-CN" sz="1400" dirty="0" smtClean="0">
                <a:solidFill>
                  <a:schemeClr val="bg1"/>
                </a:solidFill>
              </a:rPr>
              <a:t>                          over </a:t>
            </a:r>
            <a:r>
              <a:rPr lang="en-US" altLang="zh-CN" sz="1400" dirty="0">
                <a:solidFill>
                  <a:schemeClr val="bg1"/>
                </a:solidFill>
              </a:rPr>
              <a:t>2006-2016</a:t>
            </a:r>
            <a:endParaRPr lang="zh-CN" altLang="en-US" sz="1400" dirty="0">
              <a:solidFill>
                <a:schemeClr val="bg1"/>
              </a:solidFill>
            </a:endParaRPr>
          </a:p>
        </p:txBody>
      </p:sp>
      <p:pic>
        <p:nvPicPr>
          <p:cNvPr id="5123" name="Picture 3" descr="H:\TC_9km\pic\SST\SST temporal change-who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898" y="203786"/>
            <a:ext cx="7624762" cy="476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6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7380312" cy="461665"/>
          </a:xfrm>
          <a:prstGeom prst="rect">
            <a:avLst/>
          </a:prstGeom>
        </p:spPr>
        <p:txBody>
          <a:bodyPr wrap="square">
            <a:spAutoFit/>
          </a:bodyPr>
          <a:lstStyle/>
          <a:p>
            <a:r>
              <a:rPr lang="en-US" altLang="zh-CN" sz="2400" b="1" dirty="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rPr>
              <a:t>2</a:t>
            </a:r>
            <a:r>
              <a:rPr lang="en-US" altLang="zh-CN" sz="2400" b="1" dirty="0" smtClean="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rPr>
              <a:t>. </a:t>
            </a:r>
            <a:r>
              <a:rPr lang="en-US" altLang="zh-CN" sz="2400" b="1" dirty="0">
                <a:ln w="3175">
                  <a:noFill/>
                </a:ln>
                <a:gradFill>
                  <a:gsLst>
                    <a:gs pos="10000">
                      <a:prstClr val="white"/>
                    </a:gs>
                    <a:gs pos="100000">
                      <a:srgbClr val="FFC000"/>
                    </a:gs>
                  </a:gsLst>
                  <a:lin ang="5400000" scaled="0"/>
                </a:gradFill>
                <a:latin typeface="Arial" pitchFamily="34" charset="0"/>
                <a:ea typeface="黑体" pitchFamily="2" charset="-122"/>
                <a:cs typeface="Arial" pitchFamily="34" charset="0"/>
              </a:rPr>
              <a:t>Numerical model and experimental design</a:t>
            </a:r>
          </a:p>
        </p:txBody>
      </p:sp>
      <p:grpSp>
        <p:nvGrpSpPr>
          <p:cNvPr id="3" name="组合 2"/>
          <p:cNvGrpSpPr/>
          <p:nvPr/>
        </p:nvGrpSpPr>
        <p:grpSpPr>
          <a:xfrm>
            <a:off x="650463" y="915566"/>
            <a:ext cx="8098001" cy="3960440"/>
            <a:chOff x="347597" y="939388"/>
            <a:chExt cx="7737961" cy="3596552"/>
          </a:xfrm>
        </p:grpSpPr>
        <p:pic>
          <p:nvPicPr>
            <p:cNvPr id="6146" name="Picture 2" descr="H:\TC_9km\pic\SST\SST_2017_Au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597" y="939388"/>
              <a:ext cx="2880000" cy="179827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H:\TC_9km\pic\SST\SST_2017_Se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827" y="939388"/>
              <a:ext cx="2880000" cy="17982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C_9km\pic\SST\SST_2017_Oc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5558" y="939388"/>
              <a:ext cx="2880000" cy="1798276"/>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H:\TC_9km\pic\SST\SST_diff_Au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889" y="2737664"/>
              <a:ext cx="2880000" cy="17982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C_9km\pic\SST\SST_diff_Se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83559" y="2737664"/>
              <a:ext cx="2880000" cy="1798276"/>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H:\TC_9km\pic\SST\SST_diff_Oc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5558" y="2737664"/>
              <a:ext cx="2880000" cy="179827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77887" y="1059582"/>
            <a:ext cx="461665" cy="1440160"/>
          </a:xfrm>
          <a:prstGeom prst="rect">
            <a:avLst/>
          </a:prstGeom>
          <a:noFill/>
        </p:spPr>
        <p:txBody>
          <a:bodyPr vert="eaVert" wrap="square" rtlCol="0">
            <a:spAutoFit/>
          </a:bodyPr>
          <a:lstStyle/>
          <a:p>
            <a:pPr algn="ctr"/>
            <a:r>
              <a:rPr lang="en-US" altLang="zh-CN" dirty="0" smtClean="0">
                <a:solidFill>
                  <a:schemeClr val="bg1"/>
                </a:solidFill>
              </a:rPr>
              <a:t>2017</a:t>
            </a:r>
            <a:endParaRPr lang="zh-CN" altLang="en-US" dirty="0">
              <a:solidFill>
                <a:schemeClr val="bg1"/>
              </a:solidFill>
            </a:endParaRPr>
          </a:p>
        </p:txBody>
      </p:sp>
      <p:sp>
        <p:nvSpPr>
          <p:cNvPr id="11" name="TextBox 10"/>
          <p:cNvSpPr txBox="1"/>
          <p:nvPr/>
        </p:nvSpPr>
        <p:spPr>
          <a:xfrm>
            <a:off x="78216" y="2823778"/>
            <a:ext cx="461665" cy="2052228"/>
          </a:xfrm>
          <a:prstGeom prst="rect">
            <a:avLst/>
          </a:prstGeom>
          <a:noFill/>
        </p:spPr>
        <p:txBody>
          <a:bodyPr vert="eaVert" wrap="square" rtlCol="0">
            <a:spAutoFit/>
          </a:bodyPr>
          <a:lstStyle/>
          <a:p>
            <a:pPr algn="ctr"/>
            <a:r>
              <a:rPr lang="en-US" altLang="zh-CN" dirty="0" smtClean="0">
                <a:solidFill>
                  <a:schemeClr val="bg1"/>
                </a:solidFill>
              </a:rPr>
              <a:t>2017 – 06-16 mean</a:t>
            </a:r>
            <a:endParaRPr lang="zh-CN" altLang="en-US" dirty="0">
              <a:solidFill>
                <a:schemeClr val="bg1"/>
              </a:solidFill>
            </a:endParaRPr>
          </a:p>
        </p:txBody>
      </p:sp>
      <p:sp>
        <p:nvSpPr>
          <p:cNvPr id="5" name="TextBox 4"/>
          <p:cNvSpPr txBox="1"/>
          <p:nvPr/>
        </p:nvSpPr>
        <p:spPr>
          <a:xfrm>
            <a:off x="1124648" y="555526"/>
            <a:ext cx="1791168" cy="369332"/>
          </a:xfrm>
          <a:prstGeom prst="rect">
            <a:avLst/>
          </a:prstGeom>
          <a:noFill/>
        </p:spPr>
        <p:txBody>
          <a:bodyPr wrap="square" rtlCol="0">
            <a:spAutoFit/>
          </a:bodyPr>
          <a:lstStyle/>
          <a:p>
            <a:pPr algn="ctr"/>
            <a:r>
              <a:rPr lang="en-US" altLang="zh-CN" dirty="0" smtClean="0">
                <a:solidFill>
                  <a:schemeClr val="bg1"/>
                </a:solidFill>
              </a:rPr>
              <a:t>August</a:t>
            </a:r>
            <a:endParaRPr lang="zh-CN" altLang="en-US" dirty="0">
              <a:solidFill>
                <a:schemeClr val="bg1"/>
              </a:solidFill>
            </a:endParaRPr>
          </a:p>
        </p:txBody>
      </p:sp>
      <p:sp>
        <p:nvSpPr>
          <p:cNvPr id="13" name="TextBox 12"/>
          <p:cNvSpPr txBox="1"/>
          <p:nvPr/>
        </p:nvSpPr>
        <p:spPr>
          <a:xfrm>
            <a:off x="3690156" y="566028"/>
            <a:ext cx="1791168" cy="369332"/>
          </a:xfrm>
          <a:prstGeom prst="rect">
            <a:avLst/>
          </a:prstGeom>
          <a:noFill/>
        </p:spPr>
        <p:txBody>
          <a:bodyPr wrap="square" rtlCol="0">
            <a:spAutoFit/>
          </a:bodyPr>
          <a:lstStyle/>
          <a:p>
            <a:pPr algn="ctr"/>
            <a:r>
              <a:rPr lang="en-US" altLang="zh-CN" dirty="0" smtClean="0">
                <a:solidFill>
                  <a:schemeClr val="bg1"/>
                </a:solidFill>
              </a:rPr>
              <a:t>September</a:t>
            </a:r>
            <a:endParaRPr lang="zh-CN" altLang="en-US" dirty="0">
              <a:solidFill>
                <a:schemeClr val="bg1"/>
              </a:solidFill>
            </a:endParaRPr>
          </a:p>
        </p:txBody>
      </p:sp>
      <p:sp>
        <p:nvSpPr>
          <p:cNvPr id="14" name="TextBox 13"/>
          <p:cNvSpPr txBox="1"/>
          <p:nvPr/>
        </p:nvSpPr>
        <p:spPr>
          <a:xfrm>
            <a:off x="6484728" y="566028"/>
            <a:ext cx="1791168" cy="369332"/>
          </a:xfrm>
          <a:prstGeom prst="rect">
            <a:avLst/>
          </a:prstGeom>
          <a:noFill/>
        </p:spPr>
        <p:txBody>
          <a:bodyPr wrap="square" rtlCol="0">
            <a:spAutoFit/>
          </a:bodyPr>
          <a:lstStyle/>
          <a:p>
            <a:pPr algn="ctr"/>
            <a:r>
              <a:rPr lang="en-US" altLang="zh-CN" dirty="0" smtClean="0">
                <a:solidFill>
                  <a:schemeClr val="bg1"/>
                </a:solidFill>
              </a:rPr>
              <a:t>October</a:t>
            </a:r>
            <a:endParaRPr lang="zh-CN" altLang="en-US" dirty="0">
              <a:solidFill>
                <a:schemeClr val="bg1"/>
              </a:solidFill>
            </a:endParaRPr>
          </a:p>
        </p:txBody>
      </p:sp>
    </p:spTree>
    <p:extLst>
      <p:ext uri="{BB962C8B-B14F-4D97-AF65-F5344CB8AC3E}">
        <p14:creationId xmlns:p14="http://schemas.microsoft.com/office/powerpoint/2010/main" val="37651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715</TotalTime>
  <Words>757</Words>
  <Application>Microsoft Office PowerPoint</Application>
  <PresentationFormat>全屏显示(16:9)</PresentationFormat>
  <Paragraphs>130</Paragraphs>
  <Slides>19</Slides>
  <Notes>3</Notes>
  <HiddenSlides>0</HiddenSlides>
  <MMClips>0</MMClips>
  <ScaleCrop>false</ScaleCrop>
  <HeadingPairs>
    <vt:vector size="4" baseType="variant">
      <vt:variant>
        <vt:lpstr>主题</vt:lpstr>
      </vt:variant>
      <vt:variant>
        <vt:i4>2</vt:i4>
      </vt:variant>
      <vt:variant>
        <vt:lpstr>幻灯片标题</vt:lpstr>
      </vt:variant>
      <vt:variant>
        <vt:i4>19</vt:i4>
      </vt:variant>
    </vt:vector>
  </HeadingPairs>
  <TitlesOfParts>
    <vt:vector size="21" baseType="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MSI</dc:creator>
  <cp:lastModifiedBy>MSI</cp:lastModifiedBy>
  <cp:revision>35</cp:revision>
  <dcterms:created xsi:type="dcterms:W3CDTF">2017-12-07T15:04:52Z</dcterms:created>
  <dcterms:modified xsi:type="dcterms:W3CDTF">2017-12-08T04:11:24Z</dcterms:modified>
</cp:coreProperties>
</file>